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2326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55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9184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2613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604282" indent="-232682" algn="ctr">
              <a:spcBef>
                <a:spcPts val="3200"/>
              </a:spcBef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mailto:pamartin@ing.uc3m.es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231n.stanford.edu" TargetMode="Externa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231n.stanford.edu" TargetMode="Externa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30.png"/><Relationship Id="rId15" Type="http://schemas.openxmlformats.org/officeDocument/2006/relationships/image" Target="../media/image3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hyperlink" Target="http://cs231n.stanford.edu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231n.stanford.edu" TargetMode="External"/><Relationship Id="rId3" Type="http://schemas.openxmlformats.org/officeDocument/2006/relationships/image" Target="../media/image3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hyperlink" Target="http://cs231n.stanford.edu" TargetMode="External"/><Relationship Id="rId5" Type="http://schemas.openxmlformats.org/officeDocument/2006/relationships/image" Target="../media/image4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6.png"/><Relationship Id="rId21" Type="http://schemas.openxmlformats.org/officeDocument/2006/relationships/image" Target="../media/image4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8.png"/><Relationship Id="rId8" Type="http://schemas.openxmlformats.org/officeDocument/2006/relationships/image" Target="../media/image12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27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20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231n.stanford.edu" TargetMode="Externa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231n.stanford.edu" TargetMode="External"/><Relationship Id="rId3" Type="http://schemas.openxmlformats.org/officeDocument/2006/relationships/image" Target="../media/image5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231n.stanford.edu" TargetMode="External"/><Relationship Id="rId3" Type="http://schemas.openxmlformats.org/officeDocument/2006/relationships/image" Target="../media/image5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231n.stanford.edu" TargetMode="External"/><Relationship Id="rId3" Type="http://schemas.openxmlformats.org/officeDocument/2006/relationships/image" Target="../media/image5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6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Relationship Id="rId3" Type="http://schemas.openxmlformats.org/officeDocument/2006/relationships/hyperlink" Target="https://huggingface.co/transformers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231n.stanford.edu" TargetMode="Externa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http://cs231n.stanford.edu" TargetMode="External"/><Relationship Id="rId6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CIÓN A NLP CON APRENDIZAJE PROFUNDO…"/>
          <p:cNvSpPr txBox="1"/>
          <p:nvPr/>
        </p:nvSpPr>
        <p:spPr>
          <a:xfrm>
            <a:off x="1290700" y="2443925"/>
            <a:ext cx="10423399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2C2A56"/>
                </a:solidFill>
              </a:defRPr>
            </a:pPr>
            <a:r>
              <a:t>INTRODUCCIÓN A NLP CON APRENDIZAJE PROFUNDO</a:t>
            </a:r>
          </a:p>
          <a:p>
            <a:pPr defTabSz="457200">
              <a:defRPr sz="3000">
                <a:solidFill>
                  <a:srgbClr val="2C2A56"/>
                </a:solidFill>
              </a:defRPr>
            </a:pPr>
            <a:r>
              <a:t>Parte 2</a:t>
            </a:r>
          </a:p>
        </p:txBody>
      </p:sp>
      <p:pic>
        <p:nvPicPr>
          <p:cNvPr id="120" name="uc3m-logo.pdf" descr="uc3m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4421" y="8909050"/>
            <a:ext cx="1686229" cy="51021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Procesamiento de Lenguaje Natural"/>
          <p:cNvSpPr txBox="1"/>
          <p:nvPr/>
        </p:nvSpPr>
        <p:spPr>
          <a:xfrm>
            <a:off x="345490" y="9142070"/>
            <a:ext cx="47954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Lenguaje Natural</a:t>
            </a:r>
          </a:p>
        </p:txBody>
      </p:sp>
      <p:sp>
        <p:nvSpPr>
          <p:cNvPr id="122" name="Pablo Martínez Olmos, pamartin@ing.uc3m.es"/>
          <p:cNvSpPr txBox="1"/>
          <p:nvPr/>
        </p:nvSpPr>
        <p:spPr>
          <a:xfrm>
            <a:off x="3268929" y="4645661"/>
            <a:ext cx="6466942" cy="462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>
                <a:solidFill>
                  <a:srgbClr val="2C2A56"/>
                </a:solidFill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Pablo Martínez Olmos, </a:t>
            </a:r>
            <a:r>
              <a:rPr u="sng">
                <a:hlinkClick r:id="rId3" invalidUrl="" action="" tgtFrame="" tooltip="" history="1" highlightClick="0" endSnd="0"/>
              </a:rPr>
              <a:t>pamartin@ing.uc3m.es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0" name="Múltiples predicciones a lo largo de la secuencia"/>
          <p:cNvSpPr txBox="1"/>
          <p:nvPr/>
        </p:nvSpPr>
        <p:spPr>
          <a:xfrm>
            <a:off x="179984" y="480670"/>
            <a:ext cx="726003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Múltiples predicciones a lo largo de la secuencia </a:t>
            </a:r>
          </a:p>
        </p:txBody>
      </p:sp>
      <p:sp>
        <p:nvSpPr>
          <p:cNvPr id="261" name="@Stanford CS231…"/>
          <p:cNvSpPr txBox="1"/>
          <p:nvPr/>
        </p:nvSpPr>
        <p:spPr>
          <a:xfrm>
            <a:off x="146456" y="9206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http://cs231n.stanford.edu</a:t>
            </a:r>
          </a:p>
        </p:txBody>
      </p:sp>
      <p:grpSp>
        <p:nvGrpSpPr>
          <p:cNvPr id="303" name="Group"/>
          <p:cNvGrpSpPr/>
          <p:nvPr/>
        </p:nvGrpSpPr>
        <p:grpSpPr>
          <a:xfrm>
            <a:off x="688164" y="4437784"/>
            <a:ext cx="10979879" cy="5022532"/>
            <a:chOff x="0" y="0"/>
            <a:chExt cx="10979877" cy="5022531"/>
          </a:xfrm>
        </p:grpSpPr>
        <p:sp>
          <p:nvSpPr>
            <p:cNvPr id="262" name="Rectangle"/>
            <p:cNvSpPr/>
            <p:nvPr/>
          </p:nvSpPr>
          <p:spPr>
            <a:xfrm>
              <a:off x="0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63" name="h_0.pdf" descr="h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3375" y="600776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Square"/>
            <p:cNvSpPr/>
            <p:nvPr/>
          </p:nvSpPr>
          <p:spPr>
            <a:xfrm>
              <a:off x="1198138" y="441050"/>
              <a:ext cx="725852" cy="725852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65" name="f_W.pdf" descr="f_W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58616" y="581786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Rectangle"/>
            <p:cNvSpPr/>
            <p:nvPr/>
          </p:nvSpPr>
          <p:spPr>
            <a:xfrm>
              <a:off x="2388282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67" name="h_1.pdf" descr="h_1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62352" y="606027"/>
              <a:ext cx="3937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Line"/>
            <p:cNvSpPr/>
            <p:nvPr/>
          </p:nvSpPr>
          <p:spPr>
            <a:xfrm>
              <a:off x="723241" y="79768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" name="Line"/>
            <p:cNvSpPr/>
            <p:nvPr/>
          </p:nvSpPr>
          <p:spPr>
            <a:xfrm>
              <a:off x="1913385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" name="Rectangle"/>
            <p:cNvSpPr/>
            <p:nvPr/>
          </p:nvSpPr>
          <p:spPr>
            <a:xfrm>
              <a:off x="1194141" y="1675034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" name="Line"/>
            <p:cNvSpPr/>
            <p:nvPr/>
          </p:nvSpPr>
          <p:spPr>
            <a:xfrm flipV="1">
              <a:off x="1550716" y="1200296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72" name="x_1.pdf" descr="x_1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51514" y="2187442"/>
              <a:ext cx="419101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Line"/>
            <p:cNvSpPr/>
            <p:nvPr/>
          </p:nvSpPr>
          <p:spPr>
            <a:xfrm>
              <a:off x="3097727" y="80397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4" name="Square"/>
            <p:cNvSpPr/>
            <p:nvPr/>
          </p:nvSpPr>
          <p:spPr>
            <a:xfrm>
              <a:off x="3594135" y="441050"/>
              <a:ext cx="725851" cy="725852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75" name="f_W.pdf" descr="f_W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54612" y="581786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6" name="Rectangle"/>
            <p:cNvSpPr/>
            <p:nvPr/>
          </p:nvSpPr>
          <p:spPr>
            <a:xfrm>
              <a:off x="4784278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" name="Line"/>
            <p:cNvSpPr/>
            <p:nvPr/>
          </p:nvSpPr>
          <p:spPr>
            <a:xfrm>
              <a:off x="4309381" y="79768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8" name="Rectangle"/>
            <p:cNvSpPr/>
            <p:nvPr/>
          </p:nvSpPr>
          <p:spPr>
            <a:xfrm>
              <a:off x="3590137" y="1675034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" name="Line"/>
            <p:cNvSpPr/>
            <p:nvPr/>
          </p:nvSpPr>
          <p:spPr>
            <a:xfrm flipV="1">
              <a:off x="3946712" y="1200296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80" name="x_2.pdf" descr="x_2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741160" y="2158409"/>
              <a:ext cx="431801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h_2.pdf" descr="h_2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937654" y="600776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2" name="Line"/>
            <p:cNvSpPr/>
            <p:nvPr/>
          </p:nvSpPr>
          <p:spPr>
            <a:xfrm>
              <a:off x="5483718" y="80397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3" name="Square"/>
            <p:cNvSpPr/>
            <p:nvPr/>
          </p:nvSpPr>
          <p:spPr>
            <a:xfrm>
              <a:off x="5980126" y="441050"/>
              <a:ext cx="725851" cy="725852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84" name="f_W.pdf" descr="f_W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040603" y="581786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5" name="Rectangle"/>
            <p:cNvSpPr/>
            <p:nvPr/>
          </p:nvSpPr>
          <p:spPr>
            <a:xfrm>
              <a:off x="7170270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6" name="Line"/>
            <p:cNvSpPr/>
            <p:nvPr/>
          </p:nvSpPr>
          <p:spPr>
            <a:xfrm>
              <a:off x="6695373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7" name="Rectangle"/>
            <p:cNvSpPr/>
            <p:nvPr/>
          </p:nvSpPr>
          <p:spPr>
            <a:xfrm>
              <a:off x="5976128" y="1675034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8" name="Line"/>
            <p:cNvSpPr/>
            <p:nvPr/>
          </p:nvSpPr>
          <p:spPr>
            <a:xfrm flipV="1">
              <a:off x="6332703" y="1200296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89" name="h_3.pdf" descr="h_3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323645" y="594486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x_3.pdf" descr="x_3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127151" y="2152059"/>
              <a:ext cx="4318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1" name="Line"/>
            <p:cNvSpPr/>
            <p:nvPr/>
          </p:nvSpPr>
          <p:spPr>
            <a:xfrm>
              <a:off x="7876473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92" name="ldots.pdf" descr="ldots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660026" y="742750"/>
              <a:ext cx="813057" cy="109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Rectangle"/>
            <p:cNvSpPr/>
            <p:nvPr/>
          </p:nvSpPr>
          <p:spPr>
            <a:xfrm>
              <a:off x="10266727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4" name="Line"/>
            <p:cNvSpPr/>
            <p:nvPr/>
          </p:nvSpPr>
          <p:spPr>
            <a:xfrm>
              <a:off x="9791830" y="79768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95" name="h_T.pdf" descr="h_T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403064" y="594486"/>
              <a:ext cx="5080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Connection Line"/>
            <p:cNvSpPr/>
            <p:nvPr/>
          </p:nvSpPr>
          <p:spPr>
            <a:xfrm>
              <a:off x="540020" y="1266835"/>
              <a:ext cx="1968989" cy="3287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12" h="21600" fill="norm" stroke="1" extrusionOk="0">
                  <a:moveTo>
                    <a:pt x="17012" y="21600"/>
                  </a:moveTo>
                  <a:cubicBezTo>
                    <a:pt x="-716" y="18102"/>
                    <a:pt x="-4588" y="10902"/>
                    <a:pt x="5396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2505008" y="1246017"/>
              <a:ext cx="958749" cy="330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6" h="21600" fill="norm" stroke="1" extrusionOk="0">
                  <a:moveTo>
                    <a:pt x="87" y="21600"/>
                  </a:moveTo>
                  <a:cubicBezTo>
                    <a:pt x="-864" y="15037"/>
                    <a:pt x="6019" y="7837"/>
                    <a:pt x="20736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5" name="Connection Line"/>
            <p:cNvSpPr/>
            <p:nvPr/>
          </p:nvSpPr>
          <p:spPr>
            <a:xfrm>
              <a:off x="2509009" y="1247219"/>
              <a:ext cx="3467770" cy="330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20" y="14252"/>
                    <a:pt x="18020" y="7052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46" name="Connection Line"/>
            <p:cNvSpPr/>
            <p:nvPr/>
          </p:nvSpPr>
          <p:spPr>
            <a:xfrm>
              <a:off x="2509008" y="1023996"/>
              <a:ext cx="6315008" cy="355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15" fill="norm" stroke="1" extrusionOk="0">
                  <a:moveTo>
                    <a:pt x="0" y="20374"/>
                  </a:moveTo>
                  <a:cubicBezTo>
                    <a:pt x="12213" y="21600"/>
                    <a:pt x="19413" y="14809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302" name="Group"/>
            <p:cNvGrpSpPr/>
            <p:nvPr/>
          </p:nvGrpSpPr>
          <p:grpSpPr>
            <a:xfrm>
              <a:off x="2031231" y="4086950"/>
              <a:ext cx="955555" cy="935582"/>
              <a:chOff x="0" y="0"/>
              <a:chExt cx="955554" cy="935580"/>
            </a:xfrm>
          </p:grpSpPr>
          <p:sp>
            <p:nvSpPr>
              <p:cNvPr id="300" name="Group"/>
              <p:cNvSpPr/>
              <p:nvPr/>
            </p:nvSpPr>
            <p:spPr>
              <a:xfrm>
                <a:off x="0" y="0"/>
                <a:ext cx="955555" cy="935581"/>
              </a:xfrm>
              <a:prstGeom prst="rect">
                <a:avLst/>
              </a:prstGeom>
              <a:solidFill>
                <a:srgbClr val="FFED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301" name="emph_textbf_W.pdf" descr="emph_textbf_W.pd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53927" y="245540"/>
                <a:ext cx="647701" cy="444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20" name="Group"/>
          <p:cNvGrpSpPr/>
          <p:nvPr/>
        </p:nvGrpSpPr>
        <p:grpSpPr>
          <a:xfrm>
            <a:off x="3076080" y="2712033"/>
            <a:ext cx="8580251" cy="1732575"/>
            <a:chOff x="0" y="0"/>
            <a:chExt cx="8580248" cy="1732574"/>
          </a:xfrm>
        </p:grpSpPr>
        <p:grpSp>
          <p:nvGrpSpPr>
            <p:cNvPr id="307" name="Group"/>
            <p:cNvGrpSpPr/>
            <p:nvPr/>
          </p:nvGrpSpPr>
          <p:grpSpPr>
            <a:xfrm>
              <a:off x="0" y="10408"/>
              <a:ext cx="713151" cy="1722167"/>
              <a:chOff x="0" y="0"/>
              <a:chExt cx="713150" cy="1722165"/>
            </a:xfrm>
          </p:grpSpPr>
          <p:sp>
            <p:nvSpPr>
              <p:cNvPr id="304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05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306" name="hat_y_1.pdf" descr="hat_y_1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166075" y="413524"/>
                <a:ext cx="381001" cy="419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10" name="Group"/>
            <p:cNvGrpSpPr/>
            <p:nvPr/>
          </p:nvGrpSpPr>
          <p:grpSpPr>
            <a:xfrm>
              <a:off x="2396362" y="0"/>
              <a:ext cx="713151" cy="1722166"/>
              <a:chOff x="0" y="0"/>
              <a:chExt cx="713150" cy="1722165"/>
            </a:xfrm>
          </p:grpSpPr>
          <p:sp>
            <p:nvSpPr>
              <p:cNvPr id="308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313" name="Group"/>
            <p:cNvGrpSpPr/>
            <p:nvPr/>
          </p:nvGrpSpPr>
          <p:grpSpPr>
            <a:xfrm>
              <a:off x="4792724" y="0"/>
              <a:ext cx="713151" cy="1722166"/>
              <a:chOff x="0" y="0"/>
              <a:chExt cx="713150" cy="1722165"/>
            </a:xfrm>
          </p:grpSpPr>
          <p:sp>
            <p:nvSpPr>
              <p:cNvPr id="311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12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316" name="Group"/>
            <p:cNvGrpSpPr/>
            <p:nvPr/>
          </p:nvGrpSpPr>
          <p:grpSpPr>
            <a:xfrm>
              <a:off x="7867098" y="0"/>
              <a:ext cx="713151" cy="1722166"/>
              <a:chOff x="0" y="0"/>
              <a:chExt cx="713150" cy="1722165"/>
            </a:xfrm>
          </p:grpSpPr>
          <p:sp>
            <p:nvSpPr>
              <p:cNvPr id="314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15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pic>
          <p:nvPicPr>
            <p:cNvPr id="317" name="hat_y_2.pdf" descr="hat_y_2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562437" y="425578"/>
              <a:ext cx="3810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hat_y_3.pdf" descr="hat_y_3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942078" y="377983"/>
              <a:ext cx="3937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hat_y_T.pdf" descr="hat_y_T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7983397" y="377983"/>
              <a:ext cx="4699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3" name="Group"/>
          <p:cNvGrpSpPr/>
          <p:nvPr/>
        </p:nvGrpSpPr>
        <p:grpSpPr>
          <a:xfrm>
            <a:off x="3792595" y="3033898"/>
            <a:ext cx="9112031" cy="725851"/>
            <a:chOff x="0" y="0"/>
            <a:chExt cx="9112029" cy="725850"/>
          </a:xfrm>
        </p:grpSpPr>
        <p:sp>
          <p:nvSpPr>
            <p:cNvPr id="321" name="Line"/>
            <p:cNvSpPr/>
            <p:nvPr/>
          </p:nvSpPr>
          <p:spPr>
            <a:xfrm>
              <a:off x="0" y="36292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2" name="Square"/>
            <p:cNvSpPr/>
            <p:nvPr/>
          </p:nvSpPr>
          <p:spPr>
            <a:xfrm>
              <a:off x="496408" y="0"/>
              <a:ext cx="725851" cy="725851"/>
            </a:xfrm>
            <a:prstGeom prst="rect">
              <a:avLst/>
            </a:prstGeom>
            <a:solidFill>
              <a:srgbClr val="BEA6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23" name="mathcal_L_1.pdf" descr="mathcal_L_1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624382" y="159725"/>
              <a:ext cx="4699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Line"/>
            <p:cNvSpPr/>
            <p:nvPr/>
          </p:nvSpPr>
          <p:spPr>
            <a:xfrm>
              <a:off x="2423433" y="36292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" name="Square"/>
            <p:cNvSpPr/>
            <p:nvPr/>
          </p:nvSpPr>
          <p:spPr>
            <a:xfrm>
              <a:off x="2919840" y="0"/>
              <a:ext cx="725851" cy="725851"/>
            </a:xfrm>
            <a:prstGeom prst="rect">
              <a:avLst/>
            </a:prstGeom>
            <a:solidFill>
              <a:srgbClr val="BEA6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" name="Line"/>
            <p:cNvSpPr/>
            <p:nvPr/>
          </p:nvSpPr>
          <p:spPr>
            <a:xfrm>
              <a:off x="4829071" y="36292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" name="Square"/>
            <p:cNvSpPr/>
            <p:nvPr/>
          </p:nvSpPr>
          <p:spPr>
            <a:xfrm>
              <a:off x="5325479" y="0"/>
              <a:ext cx="725851" cy="725851"/>
            </a:xfrm>
            <a:prstGeom prst="rect">
              <a:avLst/>
            </a:prstGeom>
            <a:solidFill>
              <a:srgbClr val="BEA6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28" name="mathcal_L_2.pdf" descr="mathcal_L_2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3074331" y="161583"/>
              <a:ext cx="4826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9" name="mathcal_L_3.pdf" descr="mathcal_L_3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5447104" y="161583"/>
              <a:ext cx="4826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Line"/>
            <p:cNvSpPr/>
            <p:nvPr/>
          </p:nvSpPr>
          <p:spPr>
            <a:xfrm>
              <a:off x="7889771" y="36292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1" name="Square"/>
            <p:cNvSpPr/>
            <p:nvPr/>
          </p:nvSpPr>
          <p:spPr>
            <a:xfrm>
              <a:off x="8386179" y="0"/>
              <a:ext cx="725851" cy="725851"/>
            </a:xfrm>
            <a:prstGeom prst="rect">
              <a:avLst/>
            </a:prstGeom>
            <a:solidFill>
              <a:srgbClr val="BEA6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32" name="mathcal_L_T.pdf" descr="mathcal_L_T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8488570" y="159725"/>
              <a:ext cx="5588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2" name="Group"/>
          <p:cNvGrpSpPr/>
          <p:nvPr/>
        </p:nvGrpSpPr>
        <p:grpSpPr>
          <a:xfrm>
            <a:off x="4508135" y="1269067"/>
            <a:ext cx="8071840" cy="7545974"/>
            <a:chOff x="0" y="0"/>
            <a:chExt cx="8071839" cy="7545973"/>
          </a:xfrm>
        </p:grpSpPr>
        <p:pic>
          <p:nvPicPr>
            <p:cNvPr id="334" name="mathcal_L_=_frac.pdf" descr="mathcal_L_=_frac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4564129" y="6212473"/>
              <a:ext cx="2603501" cy="133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1" name="Group"/>
            <p:cNvGrpSpPr/>
            <p:nvPr/>
          </p:nvGrpSpPr>
          <p:grpSpPr>
            <a:xfrm>
              <a:off x="-1" y="0"/>
              <a:ext cx="8071840" cy="1746125"/>
              <a:chOff x="0" y="0"/>
              <a:chExt cx="8071838" cy="1746124"/>
            </a:xfrm>
          </p:grpSpPr>
          <p:sp>
            <p:nvSpPr>
              <p:cNvPr id="335" name="Square"/>
              <p:cNvSpPr/>
              <p:nvPr/>
            </p:nvSpPr>
            <p:spPr>
              <a:xfrm>
                <a:off x="6398549" y="62495"/>
                <a:ext cx="725851" cy="725851"/>
              </a:xfrm>
              <a:prstGeom prst="rect">
                <a:avLst/>
              </a:prstGeom>
              <a:solidFill>
                <a:schemeClr val="accent5">
                  <a:hueOff val="-152896"/>
                  <a:lumOff val="12368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47" name="Connection Line"/>
              <p:cNvSpPr/>
              <p:nvPr/>
            </p:nvSpPr>
            <p:spPr>
              <a:xfrm>
                <a:off x="-1" y="-1"/>
                <a:ext cx="6287938" cy="1646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5" h="18049" fill="norm" stroke="1" extrusionOk="0">
                    <a:moveTo>
                      <a:pt x="3" y="18049"/>
                    </a:moveTo>
                    <a:cubicBezTo>
                      <a:pt x="-165" y="1686"/>
                      <a:pt x="6979" y="-3551"/>
                      <a:pt x="21435" y="2337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48" name="Connection Line"/>
              <p:cNvSpPr/>
              <p:nvPr/>
            </p:nvSpPr>
            <p:spPr>
              <a:xfrm>
                <a:off x="2461733" y="404970"/>
                <a:ext cx="3782638" cy="1286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7" h="21600" fill="norm" stroke="1" extrusionOk="0">
                    <a:moveTo>
                      <a:pt x="51" y="21600"/>
                    </a:moveTo>
                    <a:cubicBezTo>
                      <a:pt x="-673" y="9430"/>
                      <a:pt x="6286" y="2230"/>
                      <a:pt x="2092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49" name="Connection Line"/>
              <p:cNvSpPr/>
              <p:nvPr/>
            </p:nvSpPr>
            <p:spPr>
              <a:xfrm>
                <a:off x="4882456" y="588688"/>
                <a:ext cx="1375718" cy="1157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2575" y="10951"/>
                      <a:pt x="9775" y="3751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350" name="Connection Line"/>
              <p:cNvSpPr/>
              <p:nvPr/>
            </p:nvSpPr>
            <p:spPr>
              <a:xfrm>
                <a:off x="7201973" y="386101"/>
                <a:ext cx="869866" cy="1316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5" h="21600" fill="norm" stroke="1" extrusionOk="0">
                    <a:moveTo>
                      <a:pt x="0" y="0"/>
                    </a:moveTo>
                    <a:cubicBezTo>
                      <a:pt x="14650" y="1840"/>
                      <a:pt x="21600" y="9040"/>
                      <a:pt x="20850" y="2160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pic>
            <p:nvPicPr>
              <p:cNvPr id="340" name="mathcal_L.pdf" descr="mathcal_L.pdf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6592554" y="247620"/>
                <a:ext cx="304801" cy="3556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3"/>
      <p:bldP build="whole" bldLvl="1" animBg="1" rev="0" advAuto="0" spid="342" grpId="4"/>
      <p:bldP build="whole" bldLvl="1" animBg="1" rev="0" advAuto="0" spid="320" grpId="2"/>
      <p:bldP build="whole" bldLvl="1" animBg="1" rev="0" advAuto="0" spid="30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4" name="@Stanford CS231…"/>
          <p:cNvSpPr txBox="1"/>
          <p:nvPr/>
        </p:nvSpPr>
        <p:spPr>
          <a:xfrm>
            <a:off x="146456" y="9206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http://cs231n.stanford.edu</a:t>
            </a:r>
          </a:p>
        </p:txBody>
      </p:sp>
      <p:grpSp>
        <p:nvGrpSpPr>
          <p:cNvPr id="396" name="Group"/>
          <p:cNvGrpSpPr/>
          <p:nvPr/>
        </p:nvGrpSpPr>
        <p:grpSpPr>
          <a:xfrm>
            <a:off x="688164" y="4437784"/>
            <a:ext cx="10979879" cy="5022532"/>
            <a:chOff x="0" y="0"/>
            <a:chExt cx="10979877" cy="5022531"/>
          </a:xfrm>
        </p:grpSpPr>
        <p:sp>
          <p:nvSpPr>
            <p:cNvPr id="355" name="Rectangle"/>
            <p:cNvSpPr/>
            <p:nvPr/>
          </p:nvSpPr>
          <p:spPr>
            <a:xfrm>
              <a:off x="0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56" name="h_0.pdf" descr="h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3375" y="600776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7" name="Square"/>
            <p:cNvSpPr/>
            <p:nvPr/>
          </p:nvSpPr>
          <p:spPr>
            <a:xfrm>
              <a:off x="1198138" y="441050"/>
              <a:ext cx="725852" cy="725852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58" name="f_W.pdf" descr="f_W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58616" y="581786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9" name="Rectangle"/>
            <p:cNvSpPr/>
            <p:nvPr/>
          </p:nvSpPr>
          <p:spPr>
            <a:xfrm>
              <a:off x="2388282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60" name="h_1.pdf" descr="h_1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62352" y="606027"/>
              <a:ext cx="3937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Line"/>
            <p:cNvSpPr/>
            <p:nvPr/>
          </p:nvSpPr>
          <p:spPr>
            <a:xfrm>
              <a:off x="723241" y="79768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2" name="Line"/>
            <p:cNvSpPr/>
            <p:nvPr/>
          </p:nvSpPr>
          <p:spPr>
            <a:xfrm>
              <a:off x="1913385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3" name="Rectangle"/>
            <p:cNvSpPr/>
            <p:nvPr/>
          </p:nvSpPr>
          <p:spPr>
            <a:xfrm>
              <a:off x="1194141" y="1675034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4" name="Line"/>
            <p:cNvSpPr/>
            <p:nvPr/>
          </p:nvSpPr>
          <p:spPr>
            <a:xfrm flipV="1">
              <a:off x="1550716" y="1200296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65" name="x_1.pdf" descr="x_1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51514" y="2187442"/>
              <a:ext cx="419101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Line"/>
            <p:cNvSpPr/>
            <p:nvPr/>
          </p:nvSpPr>
          <p:spPr>
            <a:xfrm>
              <a:off x="3097727" y="80397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7" name="Square"/>
            <p:cNvSpPr/>
            <p:nvPr/>
          </p:nvSpPr>
          <p:spPr>
            <a:xfrm>
              <a:off x="3594135" y="441050"/>
              <a:ext cx="725851" cy="725852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68" name="f_W.pdf" descr="f_W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54612" y="581786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Rectangle"/>
            <p:cNvSpPr/>
            <p:nvPr/>
          </p:nvSpPr>
          <p:spPr>
            <a:xfrm>
              <a:off x="4784278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0" name="Line"/>
            <p:cNvSpPr/>
            <p:nvPr/>
          </p:nvSpPr>
          <p:spPr>
            <a:xfrm>
              <a:off x="4309381" y="79768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" name="Rectangle"/>
            <p:cNvSpPr/>
            <p:nvPr/>
          </p:nvSpPr>
          <p:spPr>
            <a:xfrm>
              <a:off x="3590137" y="1675034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" name="Line"/>
            <p:cNvSpPr/>
            <p:nvPr/>
          </p:nvSpPr>
          <p:spPr>
            <a:xfrm flipV="1">
              <a:off x="3946712" y="1200296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73" name="x_2.pdf" descr="x_2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741160" y="2158409"/>
              <a:ext cx="431801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4" name="h_2.pdf" descr="h_2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937654" y="600776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5" name="Line"/>
            <p:cNvSpPr/>
            <p:nvPr/>
          </p:nvSpPr>
          <p:spPr>
            <a:xfrm>
              <a:off x="5483718" y="80397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6" name="Square"/>
            <p:cNvSpPr/>
            <p:nvPr/>
          </p:nvSpPr>
          <p:spPr>
            <a:xfrm>
              <a:off x="5980126" y="441050"/>
              <a:ext cx="725851" cy="725852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77" name="f_W.pdf" descr="f_W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040603" y="581786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8" name="Rectangle"/>
            <p:cNvSpPr/>
            <p:nvPr/>
          </p:nvSpPr>
          <p:spPr>
            <a:xfrm>
              <a:off x="7170270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9" name="Line"/>
            <p:cNvSpPr/>
            <p:nvPr/>
          </p:nvSpPr>
          <p:spPr>
            <a:xfrm>
              <a:off x="6695373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0" name="Rectangle"/>
            <p:cNvSpPr/>
            <p:nvPr/>
          </p:nvSpPr>
          <p:spPr>
            <a:xfrm>
              <a:off x="5976128" y="1675034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1" name="Line"/>
            <p:cNvSpPr/>
            <p:nvPr/>
          </p:nvSpPr>
          <p:spPr>
            <a:xfrm flipV="1">
              <a:off x="6332703" y="1200296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82" name="h_3.pdf" descr="h_3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323645" y="594486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3" name="x_3.pdf" descr="x_3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127151" y="2152059"/>
              <a:ext cx="4318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4" name="Line"/>
            <p:cNvSpPr/>
            <p:nvPr/>
          </p:nvSpPr>
          <p:spPr>
            <a:xfrm>
              <a:off x="7876473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85" name="ldots.pdf" descr="ldots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660026" y="742750"/>
              <a:ext cx="813057" cy="109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6" name="Rectangle"/>
            <p:cNvSpPr/>
            <p:nvPr/>
          </p:nvSpPr>
          <p:spPr>
            <a:xfrm>
              <a:off x="10266727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7" name="Line"/>
            <p:cNvSpPr/>
            <p:nvPr/>
          </p:nvSpPr>
          <p:spPr>
            <a:xfrm>
              <a:off x="9791830" y="79768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88" name="h_T.pdf" descr="h_T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403064" y="594486"/>
              <a:ext cx="5080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6" name="Connection Line"/>
            <p:cNvSpPr/>
            <p:nvPr/>
          </p:nvSpPr>
          <p:spPr>
            <a:xfrm>
              <a:off x="540020" y="1266835"/>
              <a:ext cx="1968989" cy="3287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12" h="21600" fill="norm" stroke="1" extrusionOk="0">
                  <a:moveTo>
                    <a:pt x="17012" y="21600"/>
                  </a:moveTo>
                  <a:cubicBezTo>
                    <a:pt x="-716" y="18102"/>
                    <a:pt x="-4588" y="10902"/>
                    <a:pt x="5396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07" name="Connection Line"/>
            <p:cNvSpPr/>
            <p:nvPr/>
          </p:nvSpPr>
          <p:spPr>
            <a:xfrm>
              <a:off x="2505008" y="1246017"/>
              <a:ext cx="958749" cy="330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6" h="21600" fill="norm" stroke="1" extrusionOk="0">
                  <a:moveTo>
                    <a:pt x="87" y="21600"/>
                  </a:moveTo>
                  <a:cubicBezTo>
                    <a:pt x="-864" y="15037"/>
                    <a:pt x="6019" y="7837"/>
                    <a:pt x="20736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08" name="Connection Line"/>
            <p:cNvSpPr/>
            <p:nvPr/>
          </p:nvSpPr>
          <p:spPr>
            <a:xfrm>
              <a:off x="2509009" y="1247219"/>
              <a:ext cx="3467770" cy="330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820" y="14252"/>
                    <a:pt x="18020" y="7052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09" name="Connection Line"/>
            <p:cNvSpPr/>
            <p:nvPr/>
          </p:nvSpPr>
          <p:spPr>
            <a:xfrm>
              <a:off x="2509008" y="1023996"/>
              <a:ext cx="6315008" cy="355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15" fill="norm" stroke="1" extrusionOk="0">
                  <a:moveTo>
                    <a:pt x="0" y="20374"/>
                  </a:moveTo>
                  <a:cubicBezTo>
                    <a:pt x="12213" y="21600"/>
                    <a:pt x="19413" y="14809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2031231" y="4086950"/>
              <a:ext cx="955555" cy="935582"/>
              <a:chOff x="0" y="0"/>
              <a:chExt cx="955554" cy="935580"/>
            </a:xfrm>
          </p:grpSpPr>
          <p:sp>
            <p:nvSpPr>
              <p:cNvPr id="393" name="Group"/>
              <p:cNvSpPr/>
              <p:nvPr/>
            </p:nvSpPr>
            <p:spPr>
              <a:xfrm>
                <a:off x="0" y="0"/>
                <a:ext cx="955555" cy="935581"/>
              </a:xfrm>
              <a:prstGeom prst="rect">
                <a:avLst/>
              </a:prstGeom>
              <a:solidFill>
                <a:srgbClr val="FFED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394" name="emph_textbf_W.pdf" descr="emph_textbf_W.pd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53927" y="245540"/>
                <a:ext cx="647701" cy="444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04" name="Group"/>
          <p:cNvGrpSpPr/>
          <p:nvPr/>
        </p:nvGrpSpPr>
        <p:grpSpPr>
          <a:xfrm>
            <a:off x="10906685" y="1331562"/>
            <a:ext cx="749646" cy="3102637"/>
            <a:chOff x="0" y="0"/>
            <a:chExt cx="749644" cy="3102636"/>
          </a:xfrm>
        </p:grpSpPr>
        <p:grpSp>
          <p:nvGrpSpPr>
            <p:cNvPr id="399" name="Group"/>
            <p:cNvGrpSpPr/>
            <p:nvPr/>
          </p:nvGrpSpPr>
          <p:grpSpPr>
            <a:xfrm>
              <a:off x="36494" y="1380470"/>
              <a:ext cx="713151" cy="1722167"/>
              <a:chOff x="0" y="0"/>
              <a:chExt cx="713150" cy="1722165"/>
            </a:xfrm>
          </p:grpSpPr>
          <p:sp>
            <p:nvSpPr>
              <p:cNvPr id="397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98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pic>
          <p:nvPicPr>
            <p:cNvPr id="400" name="hat_y_T.pdf" descr="hat_y_T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52792" y="1758454"/>
              <a:ext cx="4699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Square"/>
            <p:cNvSpPr/>
            <p:nvPr/>
          </p:nvSpPr>
          <p:spPr>
            <a:xfrm>
              <a:off x="0" y="0"/>
              <a:ext cx="725851" cy="725851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02" name="mathcal_L.pdf" descr="mathcal_L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94005" y="185125"/>
              <a:ext cx="304801" cy="35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3" name="Line"/>
            <p:cNvSpPr/>
            <p:nvPr/>
          </p:nvSpPr>
          <p:spPr>
            <a:xfrm flipV="1">
              <a:off x="393069" y="722332"/>
              <a:ext cx="1" cy="6680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05" name="Única predicción al final de la secuencia"/>
          <p:cNvSpPr txBox="1"/>
          <p:nvPr/>
        </p:nvSpPr>
        <p:spPr>
          <a:xfrm>
            <a:off x="152603" y="493370"/>
            <a:ext cx="604479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Única predicción al final de la secuencia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6" grpId="1"/>
      <p:bldP build="whole" bldLvl="1" animBg="1" rev="0" advAuto="0" spid="40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3" name="Limitaciones RNN básica"/>
          <p:cNvSpPr txBox="1"/>
          <p:nvPr/>
        </p:nvSpPr>
        <p:spPr>
          <a:xfrm>
            <a:off x="175107" y="442570"/>
            <a:ext cx="37645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Limitaciones RNN básica</a:t>
            </a:r>
          </a:p>
        </p:txBody>
      </p:sp>
      <p:sp>
        <p:nvSpPr>
          <p:cNvPr id="414" name="Un único modo de operación en el que cada nueva entrada modifica el estado"/>
          <p:cNvSpPr txBox="1"/>
          <p:nvPr/>
        </p:nvSpPr>
        <p:spPr>
          <a:xfrm>
            <a:off x="429869" y="1918690"/>
            <a:ext cx="116130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342900" indent="-114300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Un único modo de operación en el que cada nueva entrada modifica el estado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45" y="3226877"/>
            <a:ext cx="12567310" cy="260647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@Stanford CS231…"/>
          <p:cNvSpPr txBox="1"/>
          <p:nvPr/>
        </p:nvSpPr>
        <p:spPr>
          <a:xfrm>
            <a:off x="10623956" y="9079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http://cs231n.stanford.edu</a:t>
            </a:r>
          </a:p>
        </p:txBody>
      </p:sp>
      <p:sp>
        <p:nvSpPr>
          <p:cNvPr id="417" name="La red carece de mecanismos para recordar eventos pasados o ignorar observaciones presentes"/>
          <p:cNvSpPr txBox="1"/>
          <p:nvPr/>
        </p:nvSpPr>
        <p:spPr>
          <a:xfrm>
            <a:off x="340969" y="6496330"/>
            <a:ext cx="1161305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342900" indent="-114300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 red carece de mecanismos para recordar eventos pasados o ignorar observaciones presentes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1" name="Limitaciones RNN básica"/>
          <p:cNvSpPr txBox="1"/>
          <p:nvPr/>
        </p:nvSpPr>
        <p:spPr>
          <a:xfrm>
            <a:off x="175107" y="442570"/>
            <a:ext cx="37645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Limitaciones RNN básica</a:t>
            </a:r>
          </a:p>
        </p:txBody>
      </p:sp>
      <p:sp>
        <p:nvSpPr>
          <p:cNvPr id="422" name="@Stanford CS231…"/>
          <p:cNvSpPr txBox="1"/>
          <p:nvPr/>
        </p:nvSpPr>
        <p:spPr>
          <a:xfrm>
            <a:off x="10623956" y="9079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http://cs231n.stanford.edu</a:t>
            </a:r>
          </a:p>
        </p:txBody>
      </p:sp>
      <p:pic>
        <p:nvPicPr>
          <p:cNvPr id="4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0593" y="1809832"/>
            <a:ext cx="7411964" cy="6551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ong Short Term Memory (LSTMs) networks"/>
          <p:cNvSpPr txBox="1"/>
          <p:nvPr/>
        </p:nvSpPr>
        <p:spPr>
          <a:xfrm>
            <a:off x="2444750" y="3910775"/>
            <a:ext cx="811530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2C2A56"/>
                </a:solidFill>
              </a:defRPr>
            </a:lvl1pPr>
          </a:lstStyle>
          <a:p>
            <a:pPr/>
            <a:r>
              <a:t>Long Short Term Memory (LSTMs) networks</a:t>
            </a:r>
          </a:p>
        </p:txBody>
      </p:sp>
      <p:sp>
        <p:nvSpPr>
          <p:cNvPr id="426" name="Text"/>
          <p:cNvSpPr txBox="1"/>
          <p:nvPr/>
        </p:nvSpPr>
        <p:spPr>
          <a:xfrm>
            <a:off x="6273799" y="5643778"/>
            <a:ext cx="127001" cy="75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b="0" sz="1600"/>
            </a:pPr>
          </a:p>
        </p:txBody>
      </p:sp>
      <p:pic>
        <p:nvPicPr>
          <p:cNvPr id="427" name="uc3m-logo.pdf" descr="uc3m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4421" y="8909050"/>
            <a:ext cx="1686229" cy="510216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Hochreiter and Schmidhuber, Neural Computation 1997"/>
          <p:cNvSpPr txBox="1"/>
          <p:nvPr/>
        </p:nvSpPr>
        <p:spPr>
          <a:xfrm>
            <a:off x="3206578" y="4851819"/>
            <a:ext cx="6591644" cy="41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 sz="210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Hochreiter and Schmidhuber, Neural Computation 1997 </a:t>
            </a:r>
          </a:p>
        </p:txBody>
      </p:sp>
      <p:sp>
        <p:nvSpPr>
          <p:cNvPr id="429" name="Procesamiento de Lenguaje Natural"/>
          <p:cNvSpPr txBox="1"/>
          <p:nvPr/>
        </p:nvSpPr>
        <p:spPr>
          <a:xfrm>
            <a:off x="345490" y="9142070"/>
            <a:ext cx="47954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Lenguaje Natural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3" name="LSTMs: mecanismo de puertas"/>
          <p:cNvSpPr txBox="1"/>
          <p:nvPr/>
        </p:nvSpPr>
        <p:spPr>
          <a:xfrm>
            <a:off x="132283" y="442570"/>
            <a:ext cx="461223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LSTMs: mecanismo de puertas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757" y="2368486"/>
            <a:ext cx="11677522" cy="4669744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Las puertas controlan la propagación de la información a lo largo del tiempo"/>
          <p:cNvSpPr txBox="1"/>
          <p:nvPr/>
        </p:nvSpPr>
        <p:spPr>
          <a:xfrm>
            <a:off x="-27991" y="7587535"/>
            <a:ext cx="1029218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Las puertas controlan la propagación de la información a lo largo del tiempo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3187699" y="2480384"/>
            <a:ext cx="1906755" cy="1073434"/>
            <a:chOff x="-50800" y="0"/>
            <a:chExt cx="1906753" cy="1073432"/>
          </a:xfrm>
        </p:grpSpPr>
        <p:pic>
          <p:nvPicPr>
            <p:cNvPr id="436" name="Circle Circle" descr="Circle Circ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97715"/>
              <a:ext cx="975718" cy="975718"/>
            </a:xfrm>
            <a:prstGeom prst="rect">
              <a:avLst/>
            </a:prstGeom>
            <a:effectLst/>
          </p:spPr>
        </p:pic>
        <p:sp>
          <p:nvSpPr>
            <p:cNvPr id="438" name="Forget"/>
            <p:cNvSpPr txBox="1"/>
            <p:nvPr/>
          </p:nvSpPr>
          <p:spPr>
            <a:xfrm>
              <a:off x="567563" y="-1"/>
              <a:ext cx="1288391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marL="342900" indent="-114300" defTabSz="457200"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t>Forget</a:t>
              </a:r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4089399" y="4006335"/>
            <a:ext cx="1613613" cy="1319649"/>
            <a:chOff x="-50800" y="0"/>
            <a:chExt cx="1613611" cy="1319647"/>
          </a:xfrm>
        </p:grpSpPr>
        <p:pic>
          <p:nvPicPr>
            <p:cNvPr id="440" name="Circle Circle" descr="Circle Circ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343930"/>
              <a:ext cx="975718" cy="975718"/>
            </a:xfrm>
            <a:prstGeom prst="rect">
              <a:avLst/>
            </a:prstGeom>
            <a:effectLst/>
          </p:spPr>
        </p:pic>
        <p:sp>
          <p:nvSpPr>
            <p:cNvPr id="442" name="Update"/>
            <p:cNvSpPr txBox="1"/>
            <p:nvPr/>
          </p:nvSpPr>
          <p:spPr>
            <a:xfrm>
              <a:off x="164388" y="-1"/>
              <a:ext cx="1398424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marL="342900" indent="-114300" defTabSz="457200"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t>Update</a:t>
              </a: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5156199" y="4953451"/>
            <a:ext cx="1864971" cy="1236133"/>
            <a:chOff x="-50800" y="0"/>
            <a:chExt cx="1864969" cy="1236131"/>
          </a:xfrm>
        </p:grpSpPr>
        <p:pic>
          <p:nvPicPr>
            <p:cNvPr id="444" name="Circle Circle" descr="Circle Circ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50800" y="260413"/>
              <a:ext cx="975718" cy="975719"/>
            </a:xfrm>
            <a:prstGeom prst="rect">
              <a:avLst/>
            </a:prstGeom>
            <a:effectLst/>
          </p:spPr>
        </p:pic>
        <p:sp>
          <p:nvSpPr>
            <p:cNvPr id="446" name="Output"/>
            <p:cNvSpPr txBox="1"/>
            <p:nvPr/>
          </p:nvSpPr>
          <p:spPr>
            <a:xfrm>
              <a:off x="471830" y="-1"/>
              <a:ext cx="1342340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marL="342900" indent="-114300" defTabSz="457200"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t>Output</a:t>
              </a:r>
            </a:p>
          </p:txBody>
        </p:sp>
      </p:grpSp>
      <p:sp>
        <p:nvSpPr>
          <p:cNvPr id="448" name="@Stanford CS231…"/>
          <p:cNvSpPr txBox="1"/>
          <p:nvPr/>
        </p:nvSpPr>
        <p:spPr>
          <a:xfrm>
            <a:off x="10623956" y="9079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4" invalidUrl="" action="" tgtFrame="" tooltip="" history="1" highlightClick="0" endSnd="0"/>
              </a:rPr>
              <a:t>http://cs231n.stanford.edu</a:t>
            </a:r>
          </a:p>
        </p:txBody>
      </p:sp>
      <p:sp>
        <p:nvSpPr>
          <p:cNvPr id="449" name="Rectangle"/>
          <p:cNvSpPr/>
          <p:nvPr/>
        </p:nvSpPr>
        <p:spPr>
          <a:xfrm>
            <a:off x="7861300" y="3987800"/>
            <a:ext cx="4418211" cy="34546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50" name="latex-image-1.pdf" descr="latex-image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93856" y="2981060"/>
            <a:ext cx="4672929" cy="2682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7" grpId="3"/>
      <p:bldP build="whole" bldLvl="1" animBg="1" rev="0" advAuto="0" spid="439" grpId="1"/>
      <p:bldP build="whole" bldLvl="1" animBg="1" rev="0" advAuto="0" spid="44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RNNs en NLP"/>
          <p:cNvSpPr txBox="1"/>
          <p:nvPr/>
        </p:nvSpPr>
        <p:spPr>
          <a:xfrm>
            <a:off x="5213667" y="3910775"/>
            <a:ext cx="257746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2C2A56"/>
                </a:solidFill>
              </a:defRPr>
            </a:lvl1pPr>
          </a:lstStyle>
          <a:p>
            <a:pPr/>
            <a:r>
              <a:t>RNNs en NLP</a:t>
            </a:r>
          </a:p>
        </p:txBody>
      </p:sp>
      <p:sp>
        <p:nvSpPr>
          <p:cNvPr id="453" name="Text"/>
          <p:cNvSpPr txBox="1"/>
          <p:nvPr/>
        </p:nvSpPr>
        <p:spPr>
          <a:xfrm>
            <a:off x="6273799" y="5643778"/>
            <a:ext cx="127001" cy="75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b="0" sz="1600"/>
            </a:pPr>
          </a:p>
        </p:txBody>
      </p:sp>
      <p:pic>
        <p:nvPicPr>
          <p:cNvPr id="454" name="uc3m-logo.pdf" descr="uc3m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4421" y="8909050"/>
            <a:ext cx="1686229" cy="510216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Procesamiento de Lenguaje Natural"/>
          <p:cNvSpPr txBox="1"/>
          <p:nvPr/>
        </p:nvSpPr>
        <p:spPr>
          <a:xfrm>
            <a:off x="345490" y="9142070"/>
            <a:ext cx="47954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Lenguaje Natural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9" name="Sentiment Analysis"/>
          <p:cNvSpPr txBox="1"/>
          <p:nvPr/>
        </p:nvSpPr>
        <p:spPr>
          <a:xfrm>
            <a:off x="233933" y="442570"/>
            <a:ext cx="288493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Sentiment Analysis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825" y="1591690"/>
            <a:ext cx="12392819" cy="5647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485" y="9176829"/>
            <a:ext cx="2517830" cy="337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5" name="Generación de texto con RNNs (Entrenamiento)"/>
          <p:cNvSpPr txBox="1"/>
          <p:nvPr/>
        </p:nvSpPr>
        <p:spPr>
          <a:xfrm>
            <a:off x="173053" y="493370"/>
            <a:ext cx="700582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Generación de texto con RNNs (Entrenamiento)</a:t>
            </a:r>
          </a:p>
        </p:txBody>
      </p:sp>
      <p:sp>
        <p:nvSpPr>
          <p:cNvPr id="466" name="Rectangle"/>
          <p:cNvSpPr/>
          <p:nvPr/>
        </p:nvSpPr>
        <p:spPr>
          <a:xfrm>
            <a:off x="688164" y="4437784"/>
            <a:ext cx="713151" cy="1607953"/>
          </a:xfrm>
          <a:prstGeom prst="rect">
            <a:avLst/>
          </a:prstGeom>
          <a:solidFill>
            <a:srgbClr val="DCE9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67" name="h_0.pdf" descr="h_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539" y="5038560"/>
            <a:ext cx="4064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quare"/>
          <p:cNvSpPr/>
          <p:nvPr/>
        </p:nvSpPr>
        <p:spPr>
          <a:xfrm>
            <a:off x="1886303" y="4878835"/>
            <a:ext cx="725851" cy="725851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69" name="f_W.pdf" descr="f_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6780" y="5019571"/>
            <a:ext cx="5842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Rectangle"/>
          <p:cNvSpPr/>
          <p:nvPr/>
        </p:nvSpPr>
        <p:spPr>
          <a:xfrm>
            <a:off x="3076447" y="4437784"/>
            <a:ext cx="713151" cy="1607953"/>
          </a:xfrm>
          <a:prstGeom prst="rect">
            <a:avLst/>
          </a:prstGeom>
          <a:solidFill>
            <a:srgbClr val="DCE9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71" name="h_1.pdf" descr="h_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50517" y="5043812"/>
            <a:ext cx="3937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Line"/>
          <p:cNvSpPr/>
          <p:nvPr/>
        </p:nvSpPr>
        <p:spPr>
          <a:xfrm>
            <a:off x="1411406" y="5235471"/>
            <a:ext cx="4648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3" name="Line"/>
          <p:cNvSpPr/>
          <p:nvPr/>
        </p:nvSpPr>
        <p:spPr>
          <a:xfrm>
            <a:off x="2601550" y="5235471"/>
            <a:ext cx="4648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4" name="Rectangle"/>
          <p:cNvSpPr/>
          <p:nvPr/>
        </p:nvSpPr>
        <p:spPr>
          <a:xfrm>
            <a:off x="1882305" y="6112819"/>
            <a:ext cx="713151" cy="1246151"/>
          </a:xfrm>
          <a:prstGeom prst="rect">
            <a:avLst/>
          </a:prstGeom>
          <a:solidFill>
            <a:srgbClr val="EECDCD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5" name="Line"/>
          <p:cNvSpPr/>
          <p:nvPr/>
        </p:nvSpPr>
        <p:spPr>
          <a:xfrm flipV="1">
            <a:off x="2238881" y="5638080"/>
            <a:ext cx="1" cy="464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76" name="x_1.pdf" descr="x_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9678" y="6625226"/>
            <a:ext cx="4191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Line"/>
          <p:cNvSpPr/>
          <p:nvPr/>
        </p:nvSpPr>
        <p:spPr>
          <a:xfrm>
            <a:off x="3785892" y="5241760"/>
            <a:ext cx="4648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8" name="Square"/>
          <p:cNvSpPr/>
          <p:nvPr/>
        </p:nvSpPr>
        <p:spPr>
          <a:xfrm>
            <a:off x="4282300" y="4878835"/>
            <a:ext cx="725851" cy="725851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79" name="f_W.pdf" descr="f_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2777" y="5019571"/>
            <a:ext cx="5842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Rectangle"/>
          <p:cNvSpPr/>
          <p:nvPr/>
        </p:nvSpPr>
        <p:spPr>
          <a:xfrm>
            <a:off x="5472443" y="4437784"/>
            <a:ext cx="713151" cy="1607953"/>
          </a:xfrm>
          <a:prstGeom prst="rect">
            <a:avLst/>
          </a:prstGeom>
          <a:solidFill>
            <a:srgbClr val="DCE9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1" name="Line"/>
          <p:cNvSpPr/>
          <p:nvPr/>
        </p:nvSpPr>
        <p:spPr>
          <a:xfrm>
            <a:off x="4997546" y="5235471"/>
            <a:ext cx="4648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2" name="Rectangle"/>
          <p:cNvSpPr/>
          <p:nvPr/>
        </p:nvSpPr>
        <p:spPr>
          <a:xfrm>
            <a:off x="4278302" y="6112819"/>
            <a:ext cx="713151" cy="1246151"/>
          </a:xfrm>
          <a:prstGeom prst="rect">
            <a:avLst/>
          </a:prstGeom>
          <a:solidFill>
            <a:srgbClr val="EECDCD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3" name="Line"/>
          <p:cNvSpPr/>
          <p:nvPr/>
        </p:nvSpPr>
        <p:spPr>
          <a:xfrm flipV="1">
            <a:off x="4634877" y="5638080"/>
            <a:ext cx="1" cy="464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84" name="x_2.pdf" descr="x_2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29324" y="6596194"/>
            <a:ext cx="431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h_2.pdf" descr="h_2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25818" y="5038560"/>
            <a:ext cx="4064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Line"/>
          <p:cNvSpPr/>
          <p:nvPr/>
        </p:nvSpPr>
        <p:spPr>
          <a:xfrm>
            <a:off x="6171883" y="5241760"/>
            <a:ext cx="4648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7" name="Square"/>
          <p:cNvSpPr/>
          <p:nvPr/>
        </p:nvSpPr>
        <p:spPr>
          <a:xfrm>
            <a:off x="6668291" y="4878835"/>
            <a:ext cx="725851" cy="725851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88" name="f_W.pdf" descr="f_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8768" y="5019571"/>
            <a:ext cx="5842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Rectangle"/>
          <p:cNvSpPr/>
          <p:nvPr/>
        </p:nvSpPr>
        <p:spPr>
          <a:xfrm>
            <a:off x="7858434" y="4437784"/>
            <a:ext cx="713151" cy="1607953"/>
          </a:xfrm>
          <a:prstGeom prst="rect">
            <a:avLst/>
          </a:prstGeom>
          <a:solidFill>
            <a:srgbClr val="DCE9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0" name="Line"/>
          <p:cNvSpPr/>
          <p:nvPr/>
        </p:nvSpPr>
        <p:spPr>
          <a:xfrm>
            <a:off x="7383537" y="5235471"/>
            <a:ext cx="4648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1" name="Rectangle"/>
          <p:cNvSpPr/>
          <p:nvPr/>
        </p:nvSpPr>
        <p:spPr>
          <a:xfrm>
            <a:off x="6664293" y="6112819"/>
            <a:ext cx="713151" cy="1246151"/>
          </a:xfrm>
          <a:prstGeom prst="rect">
            <a:avLst/>
          </a:prstGeom>
          <a:solidFill>
            <a:srgbClr val="EECDCD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2" name="Line"/>
          <p:cNvSpPr/>
          <p:nvPr/>
        </p:nvSpPr>
        <p:spPr>
          <a:xfrm flipV="1">
            <a:off x="7020868" y="5638080"/>
            <a:ext cx="1" cy="464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93" name="h_3.pdf" descr="h_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11809" y="5032271"/>
            <a:ext cx="4064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x_3.pdf" descr="x_3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15316" y="6589844"/>
            <a:ext cx="43180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Line"/>
          <p:cNvSpPr/>
          <p:nvPr/>
        </p:nvSpPr>
        <p:spPr>
          <a:xfrm>
            <a:off x="8564637" y="5235471"/>
            <a:ext cx="4648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96" name="ldots.pdf" descr="ldots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348190" y="5180534"/>
            <a:ext cx="813058" cy="109874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Rectangle"/>
          <p:cNvSpPr/>
          <p:nvPr/>
        </p:nvSpPr>
        <p:spPr>
          <a:xfrm>
            <a:off x="10954891" y="4437784"/>
            <a:ext cx="713151" cy="1607953"/>
          </a:xfrm>
          <a:prstGeom prst="rect">
            <a:avLst/>
          </a:prstGeom>
          <a:solidFill>
            <a:srgbClr val="DCE9D5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8" name="Line"/>
          <p:cNvSpPr/>
          <p:nvPr/>
        </p:nvSpPr>
        <p:spPr>
          <a:xfrm>
            <a:off x="10479995" y="5235471"/>
            <a:ext cx="4648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99" name="h_T.pdf" descr="h_T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091228" y="5032271"/>
            <a:ext cx="508001" cy="406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6" name="Group"/>
          <p:cNvGrpSpPr/>
          <p:nvPr/>
        </p:nvGrpSpPr>
        <p:grpSpPr>
          <a:xfrm>
            <a:off x="3076080" y="2712033"/>
            <a:ext cx="8580251" cy="1732575"/>
            <a:chOff x="0" y="0"/>
            <a:chExt cx="8580248" cy="1732574"/>
          </a:xfrm>
        </p:grpSpPr>
        <p:grpSp>
          <p:nvGrpSpPr>
            <p:cNvPr id="503" name="Group"/>
            <p:cNvGrpSpPr/>
            <p:nvPr/>
          </p:nvGrpSpPr>
          <p:grpSpPr>
            <a:xfrm>
              <a:off x="0" y="10408"/>
              <a:ext cx="713151" cy="1722167"/>
              <a:chOff x="0" y="0"/>
              <a:chExt cx="713150" cy="1722165"/>
            </a:xfrm>
          </p:grpSpPr>
          <p:sp>
            <p:nvSpPr>
              <p:cNvPr id="500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01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502" name="hat_y_1.pdf" descr="hat_y_1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66075" y="413524"/>
                <a:ext cx="381001" cy="419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06" name="Group"/>
            <p:cNvGrpSpPr/>
            <p:nvPr/>
          </p:nvGrpSpPr>
          <p:grpSpPr>
            <a:xfrm>
              <a:off x="2396362" y="0"/>
              <a:ext cx="713151" cy="1722166"/>
              <a:chOff x="0" y="0"/>
              <a:chExt cx="713150" cy="1722165"/>
            </a:xfrm>
          </p:grpSpPr>
          <p:sp>
            <p:nvSpPr>
              <p:cNvPr id="504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05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509" name="Group"/>
            <p:cNvGrpSpPr/>
            <p:nvPr/>
          </p:nvGrpSpPr>
          <p:grpSpPr>
            <a:xfrm>
              <a:off x="4792724" y="0"/>
              <a:ext cx="713151" cy="1722166"/>
              <a:chOff x="0" y="0"/>
              <a:chExt cx="713150" cy="1722165"/>
            </a:xfrm>
          </p:grpSpPr>
          <p:sp>
            <p:nvSpPr>
              <p:cNvPr id="507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08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512" name="Group"/>
            <p:cNvGrpSpPr/>
            <p:nvPr/>
          </p:nvGrpSpPr>
          <p:grpSpPr>
            <a:xfrm>
              <a:off x="7867098" y="0"/>
              <a:ext cx="713151" cy="1722166"/>
              <a:chOff x="0" y="0"/>
              <a:chExt cx="713150" cy="1722165"/>
            </a:xfrm>
          </p:grpSpPr>
          <p:sp>
            <p:nvSpPr>
              <p:cNvPr id="510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11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pic>
          <p:nvPicPr>
            <p:cNvPr id="513" name="hat_y_2.pdf" descr="hat_y_2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562437" y="425578"/>
              <a:ext cx="3810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4" name="hat_y_3.pdf" descr="hat_y_3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4942078" y="377983"/>
              <a:ext cx="3937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5" name="hat_y_T.pdf" descr="hat_y_T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7983397" y="377983"/>
              <a:ext cx="4699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" name="Group"/>
          <p:cNvGrpSpPr/>
          <p:nvPr/>
        </p:nvGrpSpPr>
        <p:grpSpPr>
          <a:xfrm>
            <a:off x="3792595" y="3033898"/>
            <a:ext cx="9112031" cy="725851"/>
            <a:chOff x="0" y="0"/>
            <a:chExt cx="9112029" cy="725850"/>
          </a:xfrm>
        </p:grpSpPr>
        <p:sp>
          <p:nvSpPr>
            <p:cNvPr id="517" name="Line"/>
            <p:cNvSpPr/>
            <p:nvPr/>
          </p:nvSpPr>
          <p:spPr>
            <a:xfrm>
              <a:off x="0" y="36292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8" name="Square"/>
            <p:cNvSpPr/>
            <p:nvPr/>
          </p:nvSpPr>
          <p:spPr>
            <a:xfrm>
              <a:off x="496408" y="0"/>
              <a:ext cx="725851" cy="725851"/>
            </a:xfrm>
            <a:prstGeom prst="rect">
              <a:avLst/>
            </a:prstGeom>
            <a:solidFill>
              <a:srgbClr val="BEA6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19" name="mathcal_L_1.pdf" descr="mathcal_L_1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624382" y="159725"/>
              <a:ext cx="4699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0" name="Line"/>
            <p:cNvSpPr/>
            <p:nvPr/>
          </p:nvSpPr>
          <p:spPr>
            <a:xfrm>
              <a:off x="2423433" y="36292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1" name="Square"/>
            <p:cNvSpPr/>
            <p:nvPr/>
          </p:nvSpPr>
          <p:spPr>
            <a:xfrm>
              <a:off x="2919840" y="0"/>
              <a:ext cx="725851" cy="725851"/>
            </a:xfrm>
            <a:prstGeom prst="rect">
              <a:avLst/>
            </a:prstGeom>
            <a:solidFill>
              <a:srgbClr val="BEA6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" name="Line"/>
            <p:cNvSpPr/>
            <p:nvPr/>
          </p:nvSpPr>
          <p:spPr>
            <a:xfrm>
              <a:off x="4829071" y="36292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3" name="Square"/>
            <p:cNvSpPr/>
            <p:nvPr/>
          </p:nvSpPr>
          <p:spPr>
            <a:xfrm>
              <a:off x="5325479" y="0"/>
              <a:ext cx="725851" cy="725851"/>
            </a:xfrm>
            <a:prstGeom prst="rect">
              <a:avLst/>
            </a:prstGeom>
            <a:solidFill>
              <a:srgbClr val="BEA6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24" name="mathcal_L_2.pdf" descr="mathcal_L_2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3074331" y="161583"/>
              <a:ext cx="4826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5" name="mathcal_L_3.pdf" descr="mathcal_L_3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5447104" y="161583"/>
              <a:ext cx="4826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6" name="Line"/>
            <p:cNvSpPr/>
            <p:nvPr/>
          </p:nvSpPr>
          <p:spPr>
            <a:xfrm>
              <a:off x="7889771" y="36292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7" name="Square"/>
            <p:cNvSpPr/>
            <p:nvPr/>
          </p:nvSpPr>
          <p:spPr>
            <a:xfrm>
              <a:off x="8386179" y="0"/>
              <a:ext cx="725851" cy="725851"/>
            </a:xfrm>
            <a:prstGeom prst="rect">
              <a:avLst/>
            </a:prstGeom>
            <a:solidFill>
              <a:srgbClr val="BEA6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28" name="mathcal_L_T.pdf" descr="mathcal_L_T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8488570" y="159725"/>
              <a:ext cx="5588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6" name="Group"/>
          <p:cNvGrpSpPr/>
          <p:nvPr/>
        </p:nvGrpSpPr>
        <p:grpSpPr>
          <a:xfrm>
            <a:off x="4508135" y="1269067"/>
            <a:ext cx="8071840" cy="1746125"/>
            <a:chOff x="0" y="0"/>
            <a:chExt cx="8071838" cy="1746124"/>
          </a:xfrm>
        </p:grpSpPr>
        <p:sp>
          <p:nvSpPr>
            <p:cNvPr id="530" name="Square"/>
            <p:cNvSpPr/>
            <p:nvPr/>
          </p:nvSpPr>
          <p:spPr>
            <a:xfrm>
              <a:off x="6398549" y="62495"/>
              <a:ext cx="725851" cy="725851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3" name="Connection Line"/>
            <p:cNvSpPr/>
            <p:nvPr/>
          </p:nvSpPr>
          <p:spPr>
            <a:xfrm>
              <a:off x="-1" y="-1"/>
              <a:ext cx="6287938" cy="1646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18049" fill="norm" stroke="1" extrusionOk="0">
                  <a:moveTo>
                    <a:pt x="3" y="18049"/>
                  </a:moveTo>
                  <a:cubicBezTo>
                    <a:pt x="-165" y="1686"/>
                    <a:pt x="6979" y="-3551"/>
                    <a:pt x="21435" y="233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44" name="Connection Line"/>
            <p:cNvSpPr/>
            <p:nvPr/>
          </p:nvSpPr>
          <p:spPr>
            <a:xfrm>
              <a:off x="2461733" y="404970"/>
              <a:ext cx="3782638" cy="128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600" fill="norm" stroke="1" extrusionOk="0">
                  <a:moveTo>
                    <a:pt x="51" y="21600"/>
                  </a:moveTo>
                  <a:cubicBezTo>
                    <a:pt x="-673" y="9430"/>
                    <a:pt x="6286" y="2230"/>
                    <a:pt x="20927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45" name="Connection Line"/>
            <p:cNvSpPr/>
            <p:nvPr/>
          </p:nvSpPr>
          <p:spPr>
            <a:xfrm>
              <a:off x="4882456" y="588688"/>
              <a:ext cx="1375718" cy="1157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575" y="10951"/>
                    <a:pt x="9775" y="375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46" name="Connection Line"/>
            <p:cNvSpPr/>
            <p:nvPr/>
          </p:nvSpPr>
          <p:spPr>
            <a:xfrm>
              <a:off x="7201973" y="386101"/>
              <a:ext cx="869866" cy="1316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5" h="21600" fill="norm" stroke="1" extrusionOk="0">
                  <a:moveTo>
                    <a:pt x="0" y="0"/>
                  </a:moveTo>
                  <a:cubicBezTo>
                    <a:pt x="14650" y="1840"/>
                    <a:pt x="21600" y="9040"/>
                    <a:pt x="2085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pic>
          <p:nvPicPr>
            <p:cNvPr id="535" name="mathcal_L.pdf" descr="mathcal_L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6592554" y="247620"/>
              <a:ext cx="304801" cy="35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he"/>
          <p:cNvSpPr txBox="1"/>
          <p:nvPr/>
        </p:nvSpPr>
        <p:spPr>
          <a:xfrm>
            <a:off x="1696743" y="7728317"/>
            <a:ext cx="834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</a:t>
            </a:r>
          </a:p>
        </p:txBody>
      </p:sp>
      <p:sp>
        <p:nvSpPr>
          <p:cNvPr id="538" name="cat"/>
          <p:cNvSpPr txBox="1"/>
          <p:nvPr/>
        </p:nvSpPr>
        <p:spPr>
          <a:xfrm>
            <a:off x="4128858" y="7728317"/>
            <a:ext cx="74950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cat</a:t>
            </a:r>
          </a:p>
        </p:txBody>
      </p:sp>
      <p:sp>
        <p:nvSpPr>
          <p:cNvPr id="539" name="sat"/>
          <p:cNvSpPr txBox="1"/>
          <p:nvPr/>
        </p:nvSpPr>
        <p:spPr>
          <a:xfrm>
            <a:off x="6617922" y="7726746"/>
            <a:ext cx="73792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sat</a:t>
            </a:r>
          </a:p>
        </p:txBody>
      </p:sp>
      <p:pic>
        <p:nvPicPr>
          <p:cNvPr id="540" name="p(x_t)=_text_sof.pdf" descr="p(x_t)=_text_sof.pdf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8421428" y="7233101"/>
            <a:ext cx="43688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Cross entropy loss"/>
          <p:cNvSpPr txBox="1"/>
          <p:nvPr/>
        </p:nvSpPr>
        <p:spPr>
          <a:xfrm>
            <a:off x="8186442" y="7995017"/>
            <a:ext cx="306385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algn="l" defTabSz="457200"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Cross entropy loss</a:t>
            </a:r>
          </a:p>
        </p:txBody>
      </p:sp>
      <p:sp>
        <p:nvSpPr>
          <p:cNvPr id="542" name="Tomas Mikolov, Martin Karafiat, Lukas Burget, Jan Cernocky, and Sanjeev Khudanpur. 2010.…"/>
          <p:cNvSpPr txBox="1"/>
          <p:nvPr/>
        </p:nvSpPr>
        <p:spPr>
          <a:xfrm>
            <a:off x="154019" y="8725775"/>
            <a:ext cx="793530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400"/>
              </a:lnSpc>
              <a:defRPr b="0" sz="1494">
                <a:latin typeface="Helvetica"/>
                <a:ea typeface="Helvetica"/>
                <a:cs typeface="Helvetica"/>
                <a:sym typeface="Helvetica"/>
              </a:defRPr>
            </a:pPr>
            <a:r>
              <a:t>Tomas Mikolov, Martin Karafiat, Lukas Burget, Jan Cernocky, and Sanjeev Khudanpur. 2010. </a:t>
            </a:r>
          </a:p>
          <a:p>
            <a:pPr algn="l" defTabSz="457200">
              <a:lnSpc>
                <a:spcPts val="3400"/>
              </a:lnSpc>
              <a:defRPr b="0" sz="1494">
                <a:latin typeface="Helvetica"/>
                <a:ea typeface="Helvetica"/>
                <a:cs typeface="Helvetica"/>
                <a:sym typeface="Helvetica"/>
              </a:defRPr>
            </a:pPr>
            <a:r>
              <a:t>Recurrent Neural Network Based Language Model. InProceedings of INTERSPEECH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61" name="Group"/>
          <p:cNvGrpSpPr/>
          <p:nvPr/>
        </p:nvGrpSpPr>
        <p:grpSpPr>
          <a:xfrm>
            <a:off x="6171883" y="2966033"/>
            <a:ext cx="2410073" cy="3390854"/>
            <a:chOff x="0" y="0"/>
            <a:chExt cx="2410072" cy="3390852"/>
          </a:xfrm>
        </p:grpSpPr>
        <p:sp>
          <p:nvSpPr>
            <p:cNvPr id="550" name="Line"/>
            <p:cNvSpPr/>
            <p:nvPr/>
          </p:nvSpPr>
          <p:spPr>
            <a:xfrm>
              <a:off x="0" y="2529727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1" name="Square"/>
            <p:cNvSpPr/>
            <p:nvPr/>
          </p:nvSpPr>
          <p:spPr>
            <a:xfrm>
              <a:off x="496408" y="2166802"/>
              <a:ext cx="725851" cy="725851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52" name="f_W.pdf" descr="f_W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6885" y="2307537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3" name="Rectangle"/>
            <p:cNvSpPr/>
            <p:nvPr/>
          </p:nvSpPr>
          <p:spPr>
            <a:xfrm>
              <a:off x="1686550" y="1725751"/>
              <a:ext cx="713152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4" name="Line"/>
            <p:cNvSpPr/>
            <p:nvPr/>
          </p:nvSpPr>
          <p:spPr>
            <a:xfrm>
              <a:off x="1211654" y="2523437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5" name="Line"/>
            <p:cNvSpPr/>
            <p:nvPr/>
          </p:nvSpPr>
          <p:spPr>
            <a:xfrm flipV="1">
              <a:off x="848984" y="2926047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56" name="h_3.pdf" descr="h_3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39926" y="2320237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9" name="Group"/>
            <p:cNvGrpSpPr/>
            <p:nvPr/>
          </p:nvGrpSpPr>
          <p:grpSpPr>
            <a:xfrm>
              <a:off x="1696922" y="0"/>
              <a:ext cx="713151" cy="1722166"/>
              <a:chOff x="0" y="0"/>
              <a:chExt cx="713150" cy="1722165"/>
            </a:xfrm>
          </p:grpSpPr>
          <p:sp>
            <p:nvSpPr>
              <p:cNvPr id="557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58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pic>
          <p:nvPicPr>
            <p:cNvPr id="560" name="hat_y_3.pdf" descr="hat_y_3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46276" y="377983"/>
              <a:ext cx="3937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0" name="Group"/>
          <p:cNvGrpSpPr/>
          <p:nvPr/>
        </p:nvGrpSpPr>
        <p:grpSpPr>
          <a:xfrm>
            <a:off x="688164" y="2966033"/>
            <a:ext cx="5497430" cy="4646937"/>
            <a:chOff x="0" y="0"/>
            <a:chExt cx="5497428" cy="4646935"/>
          </a:xfrm>
        </p:grpSpPr>
        <p:sp>
          <p:nvSpPr>
            <p:cNvPr id="562" name="Line"/>
            <p:cNvSpPr/>
            <p:nvPr/>
          </p:nvSpPr>
          <p:spPr>
            <a:xfrm>
              <a:off x="3097727" y="2529727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3" name="Square"/>
            <p:cNvSpPr/>
            <p:nvPr/>
          </p:nvSpPr>
          <p:spPr>
            <a:xfrm>
              <a:off x="3594135" y="2166802"/>
              <a:ext cx="725851" cy="725851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64" name="f_W.pdf" descr="f_W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54612" y="2307537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5" name="Rectangle"/>
            <p:cNvSpPr/>
            <p:nvPr/>
          </p:nvSpPr>
          <p:spPr>
            <a:xfrm>
              <a:off x="4784278" y="1725751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6" name="Line"/>
            <p:cNvSpPr/>
            <p:nvPr/>
          </p:nvSpPr>
          <p:spPr>
            <a:xfrm>
              <a:off x="4309381" y="2523437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7" name="Rectangle"/>
            <p:cNvSpPr/>
            <p:nvPr/>
          </p:nvSpPr>
          <p:spPr>
            <a:xfrm>
              <a:off x="3590137" y="3400785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68" name="Line"/>
            <p:cNvSpPr/>
            <p:nvPr/>
          </p:nvSpPr>
          <p:spPr>
            <a:xfrm flipV="1">
              <a:off x="3946712" y="2926047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69" name="x_2.pdf" descr="x_2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41160" y="3884160"/>
              <a:ext cx="431801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0" name="h_2.pdf" descr="h_2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37654" y="2326527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3" name="Group"/>
            <p:cNvGrpSpPr/>
            <p:nvPr/>
          </p:nvGrpSpPr>
          <p:grpSpPr>
            <a:xfrm>
              <a:off x="4784278" y="0"/>
              <a:ext cx="713151" cy="1722166"/>
              <a:chOff x="0" y="0"/>
              <a:chExt cx="713150" cy="1722165"/>
            </a:xfrm>
          </p:grpSpPr>
          <p:sp>
            <p:nvSpPr>
              <p:cNvPr id="571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72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pic>
          <p:nvPicPr>
            <p:cNvPr id="574" name="hat_y_2.pdf" descr="hat_y_2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950354" y="425578"/>
              <a:ext cx="3810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5" name="Rectangle"/>
            <p:cNvSpPr/>
            <p:nvPr/>
          </p:nvSpPr>
          <p:spPr>
            <a:xfrm>
              <a:off x="0" y="1725751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76" name="h_0.pdf" descr="h_0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3375" y="2326527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Square"/>
            <p:cNvSpPr/>
            <p:nvPr/>
          </p:nvSpPr>
          <p:spPr>
            <a:xfrm>
              <a:off x="1198138" y="2166802"/>
              <a:ext cx="725852" cy="725851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78" name="f_W.pdf" descr="f_W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58616" y="2307537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9" name="Rectangle"/>
            <p:cNvSpPr/>
            <p:nvPr/>
          </p:nvSpPr>
          <p:spPr>
            <a:xfrm>
              <a:off x="2388282" y="1725751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80" name="h_1.pdf" descr="h_1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562352" y="2331778"/>
              <a:ext cx="3937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1" name="Line"/>
            <p:cNvSpPr/>
            <p:nvPr/>
          </p:nvSpPr>
          <p:spPr>
            <a:xfrm>
              <a:off x="723241" y="2523437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" name="Line"/>
            <p:cNvSpPr/>
            <p:nvPr/>
          </p:nvSpPr>
          <p:spPr>
            <a:xfrm>
              <a:off x="1913385" y="2523437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3" name="Rectangle"/>
            <p:cNvSpPr/>
            <p:nvPr/>
          </p:nvSpPr>
          <p:spPr>
            <a:xfrm>
              <a:off x="1194141" y="3400785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4" name="Line"/>
            <p:cNvSpPr/>
            <p:nvPr/>
          </p:nvSpPr>
          <p:spPr>
            <a:xfrm flipV="1">
              <a:off x="1550716" y="2926047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85" name="x_1.pdf" descr="x_1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351514" y="3913193"/>
              <a:ext cx="419101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89" name="Group"/>
            <p:cNvGrpSpPr/>
            <p:nvPr/>
          </p:nvGrpSpPr>
          <p:grpSpPr>
            <a:xfrm>
              <a:off x="2387916" y="10408"/>
              <a:ext cx="713151" cy="1722167"/>
              <a:chOff x="0" y="0"/>
              <a:chExt cx="713150" cy="1722165"/>
            </a:xfrm>
          </p:grpSpPr>
          <p:sp>
            <p:nvSpPr>
              <p:cNvPr id="586" name="Rectangle"/>
              <p:cNvSpPr/>
              <p:nvPr/>
            </p:nvSpPr>
            <p:spPr>
              <a:xfrm>
                <a:off x="0" y="0"/>
                <a:ext cx="713151" cy="1246150"/>
              </a:xfrm>
              <a:prstGeom prst="rect">
                <a:avLst/>
              </a:prstGeom>
              <a:solidFill>
                <a:srgbClr val="A3D3F8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87" name="Line"/>
              <p:cNvSpPr/>
              <p:nvPr/>
            </p:nvSpPr>
            <p:spPr>
              <a:xfrm flipV="1">
                <a:off x="356575" y="1257359"/>
                <a:ext cx="1" cy="4648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588" name="hat_y_1.pdf" descr="hat_y_1.pd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6075" y="413524"/>
                <a:ext cx="381001" cy="419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91" name="The"/>
          <p:cNvSpPr txBox="1"/>
          <p:nvPr/>
        </p:nvSpPr>
        <p:spPr>
          <a:xfrm>
            <a:off x="1696743" y="7982317"/>
            <a:ext cx="8342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</a:t>
            </a:r>
          </a:p>
        </p:txBody>
      </p:sp>
      <p:sp>
        <p:nvSpPr>
          <p:cNvPr id="592" name="cat"/>
          <p:cNvSpPr txBox="1"/>
          <p:nvPr/>
        </p:nvSpPr>
        <p:spPr>
          <a:xfrm>
            <a:off x="4128858" y="7982317"/>
            <a:ext cx="74950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cat</a:t>
            </a:r>
          </a:p>
        </p:txBody>
      </p:sp>
      <p:sp>
        <p:nvSpPr>
          <p:cNvPr id="593" name="Muestreo secuencial …"/>
          <p:cNvSpPr txBox="1"/>
          <p:nvPr/>
        </p:nvSpPr>
        <p:spPr>
          <a:xfrm>
            <a:off x="14058" y="1343278"/>
            <a:ext cx="342199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Muestreo secuencial …</a:t>
            </a:r>
          </a:p>
        </p:txBody>
      </p:sp>
      <p:pic>
        <p:nvPicPr>
          <p:cNvPr id="594" name="tilde_x_3_sim_p(.pdf" descr="tilde_x_3_sim_p(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429025" y="2076053"/>
            <a:ext cx="5029201" cy="469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8" name="Group"/>
          <p:cNvGrpSpPr/>
          <p:nvPr/>
        </p:nvGrpSpPr>
        <p:grpSpPr>
          <a:xfrm>
            <a:off x="4717686" y="2681677"/>
            <a:ext cx="2659758" cy="5252030"/>
            <a:chOff x="0" y="0"/>
            <a:chExt cx="2659757" cy="5252028"/>
          </a:xfrm>
        </p:grpSpPr>
        <p:sp>
          <p:nvSpPr>
            <p:cNvPr id="595" name="Rectangle"/>
            <p:cNvSpPr/>
            <p:nvPr/>
          </p:nvSpPr>
          <p:spPr>
            <a:xfrm>
              <a:off x="1946607" y="3685141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96" name="tilde_x_3.pdf" descr="tilde_x_3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097630" y="4111366"/>
              <a:ext cx="431801" cy="3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6" name="Connection Line"/>
            <p:cNvSpPr/>
            <p:nvPr/>
          </p:nvSpPr>
          <p:spPr>
            <a:xfrm>
              <a:off x="0" y="0"/>
              <a:ext cx="1823542" cy="5252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05" fill="norm" stroke="1" extrusionOk="0">
                  <a:moveTo>
                    <a:pt x="0" y="0"/>
                  </a:moveTo>
                  <a:cubicBezTo>
                    <a:pt x="10430" y="16406"/>
                    <a:pt x="17630" y="21600"/>
                    <a:pt x="21600" y="15583"/>
                  </a:cubicBezTo>
                </a:path>
              </a:pathLst>
            </a:custGeom>
            <a:noFill/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pic>
        <p:nvPicPr>
          <p:cNvPr id="599" name="tilde_x_4_sim_p(.pdf" descr="tilde_x_4_sim_p(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282440" y="2076053"/>
            <a:ext cx="5029201" cy="469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4" name="Group"/>
          <p:cNvGrpSpPr/>
          <p:nvPr/>
        </p:nvGrpSpPr>
        <p:grpSpPr>
          <a:xfrm>
            <a:off x="7105285" y="2663486"/>
            <a:ext cx="2659758" cy="5252030"/>
            <a:chOff x="0" y="0"/>
            <a:chExt cx="2659757" cy="5252028"/>
          </a:xfrm>
        </p:grpSpPr>
        <p:grpSp>
          <p:nvGrpSpPr>
            <p:cNvPr id="602" name="Group"/>
            <p:cNvGrpSpPr/>
            <p:nvPr/>
          </p:nvGrpSpPr>
          <p:grpSpPr>
            <a:xfrm>
              <a:off x="0" y="-1"/>
              <a:ext cx="2659758" cy="5252030"/>
              <a:chOff x="0" y="0"/>
              <a:chExt cx="2659757" cy="5252028"/>
            </a:xfrm>
          </p:grpSpPr>
          <p:sp>
            <p:nvSpPr>
              <p:cNvPr id="600" name="Rectangle"/>
              <p:cNvSpPr/>
              <p:nvPr/>
            </p:nvSpPr>
            <p:spPr>
              <a:xfrm>
                <a:off x="1946607" y="3685141"/>
                <a:ext cx="713151" cy="1246151"/>
              </a:xfrm>
              <a:prstGeom prst="rect">
                <a:avLst/>
              </a:prstGeom>
              <a:solidFill>
                <a:srgbClr val="EECDCD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27" name="Connection Line"/>
              <p:cNvSpPr/>
              <p:nvPr/>
            </p:nvSpPr>
            <p:spPr>
              <a:xfrm>
                <a:off x="0" y="0"/>
                <a:ext cx="1823542" cy="5252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05" fill="norm" stroke="1" extrusionOk="0">
                    <a:moveTo>
                      <a:pt x="0" y="0"/>
                    </a:moveTo>
                    <a:cubicBezTo>
                      <a:pt x="10430" y="16406"/>
                      <a:pt x="17630" y="21600"/>
                      <a:pt x="21600" y="15583"/>
                    </a:cubicBezTo>
                  </a:path>
                </a:pathLst>
              </a:custGeom>
              <a:noFill/>
              <a:ln w="25400" cap="flat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pic>
          <p:nvPicPr>
            <p:cNvPr id="603" name="tilde_x_4.pdf" descr="tilde_x_4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120917" y="4153039"/>
              <a:ext cx="431801" cy="3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07" name="Group"/>
          <p:cNvGrpSpPr/>
          <p:nvPr/>
        </p:nvGrpSpPr>
        <p:grpSpPr>
          <a:xfrm>
            <a:off x="10977637" y="5434534"/>
            <a:ext cx="1469611" cy="109874"/>
            <a:chOff x="0" y="0"/>
            <a:chExt cx="1469609" cy="109872"/>
          </a:xfrm>
        </p:grpSpPr>
        <p:sp>
          <p:nvSpPr>
            <p:cNvPr id="605" name="Line"/>
            <p:cNvSpPr/>
            <p:nvPr/>
          </p:nvSpPr>
          <p:spPr>
            <a:xfrm>
              <a:off x="0" y="5493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606" name="ldots.pdf" descr="ldots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656552" y="0"/>
              <a:ext cx="813058" cy="109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0" name="Group"/>
          <p:cNvGrpSpPr/>
          <p:nvPr/>
        </p:nvGrpSpPr>
        <p:grpSpPr>
          <a:xfrm>
            <a:off x="8572183" y="2966033"/>
            <a:ext cx="2410074" cy="3390854"/>
            <a:chOff x="0" y="0"/>
            <a:chExt cx="2410072" cy="3390853"/>
          </a:xfrm>
        </p:grpSpPr>
        <p:grpSp>
          <p:nvGrpSpPr>
            <p:cNvPr id="618" name="Group"/>
            <p:cNvGrpSpPr/>
            <p:nvPr/>
          </p:nvGrpSpPr>
          <p:grpSpPr>
            <a:xfrm>
              <a:off x="-1" y="-1"/>
              <a:ext cx="2410074" cy="3390855"/>
              <a:chOff x="0" y="0"/>
              <a:chExt cx="2410072" cy="3390852"/>
            </a:xfrm>
          </p:grpSpPr>
          <p:sp>
            <p:nvSpPr>
              <p:cNvPr id="608" name="Line"/>
              <p:cNvSpPr/>
              <p:nvPr/>
            </p:nvSpPr>
            <p:spPr>
              <a:xfrm>
                <a:off x="0" y="2529727"/>
                <a:ext cx="46480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09" name="Square"/>
              <p:cNvSpPr/>
              <p:nvPr/>
            </p:nvSpPr>
            <p:spPr>
              <a:xfrm>
                <a:off x="496408" y="2166802"/>
                <a:ext cx="725851" cy="725851"/>
              </a:xfrm>
              <a:prstGeom prst="rect">
                <a:avLst/>
              </a:prstGeom>
              <a:solidFill>
                <a:srgbClr val="D6D5D5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610" name="f_W.pdf" descr="f_W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56885" y="2307537"/>
                <a:ext cx="584201" cy="431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11" name="Rectangle"/>
              <p:cNvSpPr/>
              <p:nvPr/>
            </p:nvSpPr>
            <p:spPr>
              <a:xfrm>
                <a:off x="1686550" y="1725751"/>
                <a:ext cx="713152" cy="1607952"/>
              </a:xfrm>
              <a:prstGeom prst="rect">
                <a:avLst/>
              </a:prstGeom>
              <a:solidFill>
                <a:srgbClr val="DCE9D5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12" name="Line"/>
              <p:cNvSpPr/>
              <p:nvPr/>
            </p:nvSpPr>
            <p:spPr>
              <a:xfrm>
                <a:off x="1211654" y="2523437"/>
                <a:ext cx="46480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13" name="Line"/>
              <p:cNvSpPr/>
              <p:nvPr/>
            </p:nvSpPr>
            <p:spPr>
              <a:xfrm flipV="1">
                <a:off x="848984" y="2926047"/>
                <a:ext cx="1" cy="4648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614" name="h_3.pdf" descr="h_3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39926" y="2320237"/>
                <a:ext cx="406401" cy="406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17" name="Group"/>
              <p:cNvGrpSpPr/>
              <p:nvPr/>
            </p:nvGrpSpPr>
            <p:grpSpPr>
              <a:xfrm>
                <a:off x="1696922" y="0"/>
                <a:ext cx="713151" cy="1722166"/>
                <a:chOff x="0" y="0"/>
                <a:chExt cx="713150" cy="1722165"/>
              </a:xfrm>
            </p:grpSpPr>
            <p:sp>
              <p:nvSpPr>
                <p:cNvPr id="615" name="Rectangle"/>
                <p:cNvSpPr/>
                <p:nvPr/>
              </p:nvSpPr>
              <p:spPr>
                <a:xfrm>
                  <a:off x="0" y="0"/>
                  <a:ext cx="713151" cy="1246150"/>
                </a:xfrm>
                <a:prstGeom prst="rect">
                  <a:avLst/>
                </a:prstGeom>
                <a:solidFill>
                  <a:srgbClr val="A3D3F8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V="1">
                  <a:off x="356575" y="1257359"/>
                  <a:ext cx="1" cy="464807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  <p:pic>
          <p:nvPicPr>
            <p:cNvPr id="619" name="hat_y_4.pdf" descr="hat_y_4.pdf"/>
            <p:cNvPicPr>
              <a:picLocks noChangeAspect="1"/>
            </p:cNvPicPr>
            <p:nvPr/>
          </p:nvPicPr>
          <p:blipFill>
            <a:blip r:embed="rId17">
              <a:extLst/>
            </a:blip>
            <a:srcRect l="0" t="0" r="0" b="0"/>
            <a:stretch>
              <a:fillRect/>
            </a:stretch>
          </p:blipFill>
          <p:spPr>
            <a:xfrm>
              <a:off x="1845851" y="420960"/>
              <a:ext cx="393701" cy="41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3" name="Group"/>
          <p:cNvGrpSpPr/>
          <p:nvPr/>
        </p:nvGrpSpPr>
        <p:grpSpPr>
          <a:xfrm>
            <a:off x="7606010" y="2076053"/>
            <a:ext cx="5029201" cy="5834264"/>
            <a:chOff x="0" y="0"/>
            <a:chExt cx="5029200" cy="5834263"/>
          </a:xfrm>
        </p:grpSpPr>
        <p:pic>
          <p:nvPicPr>
            <p:cNvPr id="621" name="tilde_x_5_sim_p(.pdf" descr="tilde_x_5_sim_p(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5029200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8" name="Connection Line"/>
            <p:cNvSpPr/>
            <p:nvPr/>
          </p:nvSpPr>
          <p:spPr>
            <a:xfrm>
              <a:off x="1924975" y="582234"/>
              <a:ext cx="1823542" cy="5252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05" fill="norm" stroke="1" extrusionOk="0">
                  <a:moveTo>
                    <a:pt x="0" y="0"/>
                  </a:moveTo>
                  <a:cubicBezTo>
                    <a:pt x="10430" y="16406"/>
                    <a:pt x="17630" y="21600"/>
                    <a:pt x="21600" y="15583"/>
                  </a:cubicBezTo>
                </a:path>
              </a:pathLst>
            </a:custGeom>
            <a:noFill/>
            <a:ln w="254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624" name="Tomas Mikolov, Martin Karafiat, Lukas Burget, Jan Cernocky, and Sanjeev Khudanpur. 2010.…"/>
          <p:cNvSpPr txBox="1"/>
          <p:nvPr/>
        </p:nvSpPr>
        <p:spPr>
          <a:xfrm>
            <a:off x="154019" y="8725775"/>
            <a:ext cx="793530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400"/>
              </a:lnSpc>
              <a:defRPr b="0" sz="1494">
                <a:latin typeface="Helvetica"/>
                <a:ea typeface="Helvetica"/>
                <a:cs typeface="Helvetica"/>
                <a:sym typeface="Helvetica"/>
              </a:defRPr>
            </a:pPr>
            <a:r>
              <a:t>Tomas Mikolov, Martin Karafiat, Lukas Burget, Jan Cernocky, and Sanjeev Khudanpur. 2010. </a:t>
            </a:r>
          </a:p>
          <a:p>
            <a:pPr algn="l" defTabSz="457200">
              <a:lnSpc>
                <a:spcPts val="3400"/>
              </a:lnSpc>
              <a:defRPr b="0" sz="1494">
                <a:latin typeface="Helvetica"/>
                <a:ea typeface="Helvetica"/>
                <a:cs typeface="Helvetica"/>
                <a:sym typeface="Helvetica"/>
              </a:defRPr>
            </a:pPr>
            <a:r>
              <a:t>Recurrent Neural Network Based Language Model. InProceedings of INTERSPEECH</a:t>
            </a:r>
          </a:p>
        </p:txBody>
      </p:sp>
      <p:sp>
        <p:nvSpPr>
          <p:cNvPr id="625" name="Generación de texto con RNNs (Test)"/>
          <p:cNvSpPr txBox="1"/>
          <p:nvPr/>
        </p:nvSpPr>
        <p:spPr>
          <a:xfrm>
            <a:off x="178540" y="493370"/>
            <a:ext cx="54708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Generación de texto con RNNs (Test)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1" grpId="2"/>
      <p:bldP build="whole" bldLvl="1" animBg="1" rev="0" advAuto="0" spid="561" grpId="6"/>
      <p:bldP build="whole" bldLvl="1" animBg="1" rev="0" advAuto="0" spid="598" grpId="5"/>
      <p:bldP build="whole" bldLvl="1" animBg="1" rev="0" advAuto="0" spid="623" grpId="12"/>
      <p:bldP build="whole" bldLvl="1" animBg="1" rev="0" advAuto="0" spid="592" grpId="3"/>
      <p:bldP build="whole" bldLvl="1" animBg="1" rev="0" advAuto="0" spid="590" grpId="1"/>
      <p:bldP build="whole" bldLvl="1" animBg="1" rev="0" advAuto="0" spid="604" grpId="9"/>
      <p:bldP build="whole" bldLvl="1" animBg="1" rev="0" advAuto="0" spid="594" grpId="4"/>
      <p:bldP build="whole" bldLvl="1" animBg="1" rev="0" advAuto="0" spid="599" grpId="8"/>
      <p:bldP build="whole" bldLvl="1" animBg="1" rev="0" advAuto="0" spid="599" grpId="10"/>
      <p:bldP build="whole" bldLvl="1" animBg="1" rev="0" advAuto="0" spid="620" grpId="11"/>
      <p:bldP build="whole" bldLvl="1" animBg="1" rev="0" advAuto="0" spid="594" grpId="7"/>
      <p:bldP build="whole" bldLvl="1" animBg="1" rev="0" advAuto="0" spid="607" grpId="1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des neuronales para secuencias"/>
          <p:cNvSpPr txBox="1"/>
          <p:nvPr/>
        </p:nvSpPr>
        <p:spPr>
          <a:xfrm>
            <a:off x="3270377" y="3910775"/>
            <a:ext cx="646404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2C2A56"/>
                </a:solidFill>
              </a:defRPr>
            </a:lvl1pPr>
          </a:lstStyle>
          <a:p>
            <a:pPr/>
            <a:r>
              <a:t>Redes neuronales para secuencias</a:t>
            </a:r>
          </a:p>
        </p:txBody>
      </p:sp>
      <p:sp>
        <p:nvSpPr>
          <p:cNvPr id="125" name="Text"/>
          <p:cNvSpPr txBox="1"/>
          <p:nvPr/>
        </p:nvSpPr>
        <p:spPr>
          <a:xfrm>
            <a:off x="6273799" y="5643778"/>
            <a:ext cx="127001" cy="75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b="0" sz="1600"/>
            </a:pPr>
          </a:p>
        </p:txBody>
      </p:sp>
      <p:pic>
        <p:nvPicPr>
          <p:cNvPr id="126" name="uc3m-logo.pdf" descr="uc3m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4421" y="8909050"/>
            <a:ext cx="1686229" cy="5102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Procesamiento de Lenguaje Natural"/>
          <p:cNvSpPr txBox="1"/>
          <p:nvPr/>
        </p:nvSpPr>
        <p:spPr>
          <a:xfrm>
            <a:off x="345490" y="9142070"/>
            <a:ext cx="47954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Lenguaje Natural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1" name="Descripción automática de imágenes"/>
          <p:cNvSpPr txBox="1"/>
          <p:nvPr/>
        </p:nvSpPr>
        <p:spPr>
          <a:xfrm>
            <a:off x="137188" y="493370"/>
            <a:ext cx="560435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Descripción automática de imágenes </a:t>
            </a:r>
          </a:p>
        </p:txBody>
      </p:sp>
      <p:sp>
        <p:nvSpPr>
          <p:cNvPr id="632" name="@Stanford CS231…"/>
          <p:cNvSpPr txBox="1"/>
          <p:nvPr/>
        </p:nvSpPr>
        <p:spPr>
          <a:xfrm>
            <a:off x="10623956" y="9079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http://cs231n.stanford.edu</a:t>
            </a:r>
          </a:p>
        </p:txBody>
      </p:sp>
      <p:pic>
        <p:nvPicPr>
          <p:cNvPr id="6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669" y="1959704"/>
            <a:ext cx="11715462" cy="6232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437" y="8443641"/>
            <a:ext cx="7880726" cy="1121319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Rectangle"/>
          <p:cNvSpPr/>
          <p:nvPr/>
        </p:nvSpPr>
        <p:spPr>
          <a:xfrm>
            <a:off x="6692900" y="8153400"/>
            <a:ext cx="1620689" cy="4985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669" y="1959704"/>
            <a:ext cx="11715462" cy="6232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9" name="@Stanford CS231…"/>
          <p:cNvSpPr txBox="1"/>
          <p:nvPr/>
        </p:nvSpPr>
        <p:spPr>
          <a:xfrm>
            <a:off x="10623956" y="9079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http://cs231n.stanford.edu</a:t>
            </a:r>
          </a:p>
        </p:txBody>
      </p:sp>
      <p:sp>
        <p:nvSpPr>
          <p:cNvPr id="640" name="Rectangle"/>
          <p:cNvSpPr/>
          <p:nvPr/>
        </p:nvSpPr>
        <p:spPr>
          <a:xfrm>
            <a:off x="6692900" y="8153400"/>
            <a:ext cx="1620689" cy="4985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8" y="1357724"/>
            <a:ext cx="12843944" cy="7228312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Rectangle"/>
          <p:cNvSpPr/>
          <p:nvPr/>
        </p:nvSpPr>
        <p:spPr>
          <a:xfrm>
            <a:off x="8928100" y="1422400"/>
            <a:ext cx="2022361" cy="8187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3" name="Descripción automática de imágenes"/>
          <p:cNvSpPr txBox="1"/>
          <p:nvPr/>
        </p:nvSpPr>
        <p:spPr>
          <a:xfrm>
            <a:off x="137188" y="493370"/>
            <a:ext cx="560435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Descripción automática de imágenes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6" name="@Stanford CS231…"/>
          <p:cNvSpPr txBox="1"/>
          <p:nvPr/>
        </p:nvSpPr>
        <p:spPr>
          <a:xfrm>
            <a:off x="10623956" y="9079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http://cs231n.stanford.edu</a:t>
            </a:r>
          </a:p>
        </p:txBody>
      </p:sp>
      <p:sp>
        <p:nvSpPr>
          <p:cNvPr id="647" name="Rectangle"/>
          <p:cNvSpPr/>
          <p:nvPr/>
        </p:nvSpPr>
        <p:spPr>
          <a:xfrm>
            <a:off x="6692900" y="8153400"/>
            <a:ext cx="1620689" cy="4985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8" name="Rectangle"/>
          <p:cNvSpPr/>
          <p:nvPr/>
        </p:nvSpPr>
        <p:spPr>
          <a:xfrm>
            <a:off x="8928100" y="1422400"/>
            <a:ext cx="2022361" cy="8187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492" y="1502818"/>
            <a:ext cx="11207403" cy="7403998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Rectangle"/>
          <p:cNvSpPr/>
          <p:nvPr/>
        </p:nvSpPr>
        <p:spPr>
          <a:xfrm>
            <a:off x="9144000" y="1422400"/>
            <a:ext cx="2022361" cy="8187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1" name="Rectangle"/>
          <p:cNvSpPr/>
          <p:nvPr/>
        </p:nvSpPr>
        <p:spPr>
          <a:xfrm>
            <a:off x="6946900" y="4203104"/>
            <a:ext cx="4847367" cy="23014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2" name="Descripción automática de imágenes"/>
          <p:cNvSpPr txBox="1"/>
          <p:nvPr/>
        </p:nvSpPr>
        <p:spPr>
          <a:xfrm>
            <a:off x="137188" y="493370"/>
            <a:ext cx="560435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Descripción automática de imágenes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5" name="@Stanford CS231…"/>
          <p:cNvSpPr txBox="1"/>
          <p:nvPr/>
        </p:nvSpPr>
        <p:spPr>
          <a:xfrm>
            <a:off x="10623956" y="9079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http://cs231n.stanford.edu</a:t>
            </a:r>
          </a:p>
        </p:txBody>
      </p:sp>
      <p:sp>
        <p:nvSpPr>
          <p:cNvPr id="656" name="Rectangle"/>
          <p:cNvSpPr/>
          <p:nvPr/>
        </p:nvSpPr>
        <p:spPr>
          <a:xfrm>
            <a:off x="6692900" y="8153400"/>
            <a:ext cx="1620689" cy="4985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7" name="Rectangle"/>
          <p:cNvSpPr/>
          <p:nvPr/>
        </p:nvSpPr>
        <p:spPr>
          <a:xfrm>
            <a:off x="8928100" y="1422400"/>
            <a:ext cx="2022361" cy="8187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8" name="Rectangle"/>
          <p:cNvSpPr/>
          <p:nvPr/>
        </p:nvSpPr>
        <p:spPr>
          <a:xfrm>
            <a:off x="9144000" y="1422400"/>
            <a:ext cx="2022361" cy="8187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9" name="Rectangle"/>
          <p:cNvSpPr/>
          <p:nvPr/>
        </p:nvSpPr>
        <p:spPr>
          <a:xfrm>
            <a:off x="6946900" y="4203104"/>
            <a:ext cx="4847367" cy="23014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811" y="1669756"/>
            <a:ext cx="12641428" cy="641408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Descripción automática de imágenes"/>
          <p:cNvSpPr txBox="1"/>
          <p:nvPr/>
        </p:nvSpPr>
        <p:spPr>
          <a:xfrm>
            <a:off x="137188" y="493370"/>
            <a:ext cx="560435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Descripción automática de imágenes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uc3m-logo.pdf" descr="uc3m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0921" y="196850"/>
            <a:ext cx="1686229" cy="510216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ext"/>
          <p:cNvSpPr txBox="1"/>
          <p:nvPr/>
        </p:nvSpPr>
        <p:spPr>
          <a:xfrm>
            <a:off x="6273799" y="5643778"/>
            <a:ext cx="127001" cy="75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b="0" sz="1600"/>
            </a:pPr>
          </a:p>
        </p:txBody>
      </p:sp>
      <p:sp>
        <p:nvSpPr>
          <p:cNvPr id="665" name="Seq2Seq y modelos de atención"/>
          <p:cNvSpPr txBox="1"/>
          <p:nvPr/>
        </p:nvSpPr>
        <p:spPr>
          <a:xfrm>
            <a:off x="3534981" y="3751473"/>
            <a:ext cx="5934838" cy="101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solidFill>
                  <a:srgbClr val="2C2A56"/>
                </a:solidFill>
              </a:defRPr>
            </a:pPr>
            <a:b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t>Seq2Seq y modelos de atención</a:t>
            </a:r>
          </a:p>
        </p:txBody>
      </p:sp>
      <p:sp>
        <p:nvSpPr>
          <p:cNvPr id="666" name="Procesamiento de Lenguaje Natural"/>
          <p:cNvSpPr txBox="1"/>
          <p:nvPr/>
        </p:nvSpPr>
        <p:spPr>
          <a:xfrm>
            <a:off x="345490" y="9142070"/>
            <a:ext cx="47954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0">
                <a:solidFill>
                  <a:srgbClr val="2C2A5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Lenguaje Natural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0" name="Modelo Seq2Seq"/>
          <p:cNvSpPr txBox="1"/>
          <p:nvPr/>
        </p:nvSpPr>
        <p:spPr>
          <a:xfrm>
            <a:off x="127739" y="493370"/>
            <a:ext cx="25752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Modelo Seq2Seq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78" y="2137700"/>
            <a:ext cx="10000845" cy="405580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Input Sequence"/>
          <p:cNvSpPr txBox="1"/>
          <p:nvPr/>
        </p:nvSpPr>
        <p:spPr>
          <a:xfrm>
            <a:off x="1753175" y="6356537"/>
            <a:ext cx="241493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Input Sequence</a:t>
            </a:r>
          </a:p>
        </p:txBody>
      </p:sp>
      <p:sp>
        <p:nvSpPr>
          <p:cNvPr id="673" name="Output sequence"/>
          <p:cNvSpPr txBox="1"/>
          <p:nvPr/>
        </p:nvSpPr>
        <p:spPr>
          <a:xfrm>
            <a:off x="6164309" y="1513603"/>
            <a:ext cx="261792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-1143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Output sequence</a:t>
            </a:r>
          </a:p>
        </p:txBody>
      </p:sp>
      <p:pic>
        <p:nvPicPr>
          <p:cNvPr id="6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338" y="7376770"/>
            <a:ext cx="10432124" cy="1409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8" name="Traducción automática con Seq2Seq"/>
          <p:cNvSpPr txBox="1"/>
          <p:nvPr/>
        </p:nvSpPr>
        <p:spPr>
          <a:xfrm>
            <a:off x="215217" y="493370"/>
            <a:ext cx="54483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Traducción automática con Seq2Seq</a:t>
            </a:r>
          </a:p>
        </p:txBody>
      </p:sp>
      <p:pic>
        <p:nvPicPr>
          <p:cNvPr id="679" name="nmt.png" descr="nm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083" y="687476"/>
            <a:ext cx="11328917" cy="6400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331" y="7973847"/>
            <a:ext cx="10728479" cy="11370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4" name="Group"/>
          <p:cNvGrpSpPr/>
          <p:nvPr/>
        </p:nvGrpSpPr>
        <p:grpSpPr>
          <a:xfrm>
            <a:off x="554644" y="6183724"/>
            <a:ext cx="6362834" cy="1444043"/>
            <a:chOff x="-120649" y="-120649"/>
            <a:chExt cx="6362832" cy="1444042"/>
          </a:xfrm>
        </p:grpSpPr>
        <p:pic>
          <p:nvPicPr>
            <p:cNvPr id="681" name="Oval Oval" descr="Oval Oval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0650" y="-120650"/>
              <a:ext cx="6362833" cy="941704"/>
            </a:xfrm>
            <a:prstGeom prst="rect">
              <a:avLst/>
            </a:prstGeom>
            <a:effectLst/>
          </p:spPr>
        </p:pic>
        <p:sp>
          <p:nvSpPr>
            <p:cNvPr id="683" name="Word Embeddings!"/>
            <p:cNvSpPr txBox="1"/>
            <p:nvPr/>
          </p:nvSpPr>
          <p:spPr>
            <a:xfrm>
              <a:off x="1518325" y="862334"/>
              <a:ext cx="3084882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marL="342900" indent="-114300" algn="l" defTabSz="457200">
                <a:defRPr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pPr>
              <a:r>
                <a:t>Word Embeddings!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6450" y="3593365"/>
            <a:ext cx="8586675" cy="4999844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9" name="Limitaciones Seq2Seq para traducción automática"/>
          <p:cNvSpPr txBox="1"/>
          <p:nvPr/>
        </p:nvSpPr>
        <p:spPr>
          <a:xfrm>
            <a:off x="230101" y="493370"/>
            <a:ext cx="745053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Limitaciones Seq2Seq para traducción automática</a:t>
            </a:r>
          </a:p>
        </p:txBody>
      </p:sp>
      <p:sp>
        <p:nvSpPr>
          <p:cNvPr id="690" name="Rendimiento cae rápidamente con la longitud de la secuencia…"/>
          <p:cNvSpPr txBox="1"/>
          <p:nvPr/>
        </p:nvSpPr>
        <p:spPr>
          <a:xfrm>
            <a:off x="200174" y="1703677"/>
            <a:ext cx="11158040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777875" indent="-333375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Rendimiento cae rápidamente con la longitud de la secuencia</a:t>
            </a:r>
            <a:br/>
          </a:p>
          <a:p>
            <a:pPr lvl="1" marL="777875" indent="-333375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BLEU (bilingual evaluation understudy) es uno métrica para evaluar la calidad de una traducción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658" y="8521115"/>
            <a:ext cx="11403409" cy="749271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Seq2seq"/>
          <p:cNvSpPr txBox="1"/>
          <p:nvPr/>
        </p:nvSpPr>
        <p:spPr>
          <a:xfrm>
            <a:off x="6592354" y="6219226"/>
            <a:ext cx="1623289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101600" algn="l" defTabSz="457200">
              <a:defRPr sz="1400">
                <a:solidFill>
                  <a:schemeClr val="accent5">
                    <a:lumOff val="-29866"/>
                  </a:schemeClr>
                </a:solidFill>
              </a:defRPr>
            </a:pPr>
            <a:r>
              <a:t>Seq2seq</a:t>
            </a:r>
          </a:p>
        </p:txBody>
      </p:sp>
      <p:sp>
        <p:nvSpPr>
          <p:cNvPr id="693" name="Attention"/>
          <p:cNvSpPr txBox="1"/>
          <p:nvPr/>
        </p:nvSpPr>
        <p:spPr>
          <a:xfrm>
            <a:off x="8294154" y="4483100"/>
            <a:ext cx="1669162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342900" indent="101600" algn="l" defTabSz="457200">
              <a:defRPr sz="1400">
                <a:solidFill>
                  <a:schemeClr val="accent5">
                    <a:lumOff val="-29866"/>
                  </a:schemeClr>
                </a:solidFill>
              </a:defRPr>
            </a:pPr>
            <a:r>
              <a:t>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97" name="Un único embedding para representar toda la secuencia!"/>
          <p:cNvSpPr txBox="1"/>
          <p:nvPr/>
        </p:nvSpPr>
        <p:spPr>
          <a:xfrm>
            <a:off x="398509" y="2071977"/>
            <a:ext cx="1115804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342900" indent="-1143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Un único embedding para representar toda la secuencia!</a:t>
            </a:r>
            <a:br/>
          </a:p>
        </p:txBody>
      </p:sp>
      <p:pic>
        <p:nvPicPr>
          <p:cNvPr id="6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106" y="3901751"/>
            <a:ext cx="10000845" cy="4055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022728">
            <a:off x="4549484" y="4176582"/>
            <a:ext cx="2968425" cy="457904"/>
          </a:xfrm>
          <a:prstGeom prst="rect">
            <a:avLst/>
          </a:prstGeom>
        </p:spPr>
      </p:pic>
      <p:sp>
        <p:nvSpPr>
          <p:cNvPr id="701" name="Limitaciones Seq2Seq para traducción automática"/>
          <p:cNvSpPr txBox="1"/>
          <p:nvPr/>
        </p:nvSpPr>
        <p:spPr>
          <a:xfrm>
            <a:off x="230101" y="493370"/>
            <a:ext cx="745053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Limitaciones Seq2Seq para traducción automática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5" name="Seq2Seq con mecanismos de atención"/>
          <p:cNvSpPr txBox="1"/>
          <p:nvPr/>
        </p:nvSpPr>
        <p:spPr>
          <a:xfrm>
            <a:off x="147755" y="493370"/>
            <a:ext cx="583722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Seq2Seq con mecanismos de atención </a:t>
            </a:r>
          </a:p>
        </p:txBody>
      </p:sp>
      <p:sp>
        <p:nvSpPr>
          <p:cNvPr id="706" name="Permitimos al decodificador prestar atención a diferentes partes de la secuencia de entrada en cada paso de la generación de la secuencia de salida.…"/>
          <p:cNvSpPr txBox="1"/>
          <p:nvPr/>
        </p:nvSpPr>
        <p:spPr>
          <a:xfrm>
            <a:off x="398509" y="1757781"/>
            <a:ext cx="11158040" cy="2676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777875" indent="-333375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Permitimos al decodificador prestar </a:t>
            </a: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atención a diferentes partes de la secuencia de entrada</a:t>
            </a:r>
            <a:r>
              <a:t> en cada paso de la generación de la secuencia de salida.</a:t>
            </a:r>
            <a:b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777875" indent="-333375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b="1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marL="777875" indent="-333375" algn="l" defTabSz="457200">
              <a:buSzPct val="145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Cada palabra generada por el decodificador estará condicionada a una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suma ponderada de los estados en el codificador</a:t>
            </a:r>
            <a:r>
              <a:t>.</a:t>
            </a:r>
          </a:p>
        </p:txBody>
      </p:sp>
      <p:pic>
        <p:nvPicPr>
          <p:cNvPr id="707" name="seq2seq_attn_diagram.png" descr="seq2seq_attn_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683" y="4822678"/>
            <a:ext cx="7801630" cy="4952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Motivación: predecir la siguiente palabra de un texto"/>
          <p:cNvSpPr txBox="1"/>
          <p:nvPr/>
        </p:nvSpPr>
        <p:spPr>
          <a:xfrm>
            <a:off x="93116" y="442570"/>
            <a:ext cx="773856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Motivación: predecir la siguiente palabra de un texto</a:t>
            </a:r>
          </a:p>
        </p:txBody>
      </p:sp>
      <p:sp>
        <p:nvSpPr>
          <p:cNvPr id="130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5250" y="2524759"/>
            <a:ext cx="2517830" cy="33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2834" y="1394129"/>
            <a:ext cx="7065732" cy="1707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0294" y="1149179"/>
            <a:ext cx="9036212" cy="5993872"/>
          </a:xfrm>
          <a:prstGeom prst="rect">
            <a:avLst/>
          </a:prstGeom>
          <a:ln w="381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221" y="7490200"/>
            <a:ext cx="11768957" cy="2054638"/>
          </a:xfrm>
          <a:prstGeom prst="rect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2"/>
      <p:bldP build="whole" bldLvl="1" animBg="1" rev="0" advAuto="0" spid="13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809" y="4139194"/>
            <a:ext cx="11207369" cy="566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7706" y="1345970"/>
            <a:ext cx="8265500" cy="2518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472" y="1458900"/>
            <a:ext cx="2368453" cy="975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688" y="2604456"/>
            <a:ext cx="3186949" cy="1029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9186" y="3804162"/>
            <a:ext cx="2655753" cy="652951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Seq2Seq con mecanismos de atención"/>
          <p:cNvSpPr txBox="1"/>
          <p:nvPr/>
        </p:nvSpPr>
        <p:spPr>
          <a:xfrm>
            <a:off x="147755" y="493370"/>
            <a:ext cx="583722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Seq2Seq con mecanismos de atención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20" name="Trasformer networks"/>
          <p:cNvSpPr txBox="1"/>
          <p:nvPr/>
        </p:nvSpPr>
        <p:spPr>
          <a:xfrm>
            <a:off x="223904" y="493370"/>
            <a:ext cx="314492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Trasformer networks</a:t>
            </a: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350" y="1429995"/>
            <a:ext cx="6050571" cy="3670631"/>
          </a:xfrm>
          <a:prstGeom prst="rect">
            <a:avLst/>
          </a:prstGeom>
          <a:ln w="25400">
            <a:solidFill>
              <a:srgbClr val="011993"/>
            </a:solidFill>
            <a:miter lim="400000"/>
          </a:ln>
        </p:spPr>
      </p:pic>
      <p:pic>
        <p:nvPicPr>
          <p:cNvPr id="7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3339" y="5197611"/>
            <a:ext cx="9240223" cy="24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455" y="8016554"/>
            <a:ext cx="11037232" cy="550221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Dec 2017"/>
          <p:cNvSpPr txBox="1"/>
          <p:nvPr/>
        </p:nvSpPr>
        <p:spPr>
          <a:xfrm>
            <a:off x="153876" y="5205125"/>
            <a:ext cx="14526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Dec 2017</a:t>
            </a:r>
          </a:p>
        </p:txBody>
      </p:sp>
      <p:pic>
        <p:nvPicPr>
          <p:cNvPr id="7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54596" y="1660138"/>
            <a:ext cx="6325618" cy="3258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29" name="BERT: Pre-training of Deep bidirectional Transformers for Language Understanding"/>
          <p:cNvSpPr txBox="1"/>
          <p:nvPr/>
        </p:nvSpPr>
        <p:spPr>
          <a:xfrm>
            <a:off x="101526" y="493370"/>
            <a:ext cx="1215268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BERT: Pre-training of Deep bidirectional Transformers for Language Understanding</a:t>
            </a:r>
          </a:p>
        </p:txBody>
      </p:sp>
      <p:pic>
        <p:nvPicPr>
          <p:cNvPr id="7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701" y="1163295"/>
            <a:ext cx="8971398" cy="8382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1180144"/>
            <a:ext cx="11966054" cy="7393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creen Shot 2021-05-21 at 02.57.56.png" descr="Screen Shot 2021-05-21 at 02.57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860" y="2197546"/>
            <a:ext cx="5633629" cy="3938642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36" name="Librería para NLP con transformer networks : Hugging Face library"/>
          <p:cNvSpPr txBox="1"/>
          <p:nvPr/>
        </p:nvSpPr>
        <p:spPr>
          <a:xfrm>
            <a:off x="112550" y="493370"/>
            <a:ext cx="979383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Librería para NLP con transformer networks : Hugging Face library</a:t>
            </a:r>
          </a:p>
        </p:txBody>
      </p:sp>
      <p:sp>
        <p:nvSpPr>
          <p:cNvPr id="737" name="https://huggingface.co"/>
          <p:cNvSpPr txBox="1"/>
          <p:nvPr/>
        </p:nvSpPr>
        <p:spPr>
          <a:xfrm>
            <a:off x="7382052" y="4519270"/>
            <a:ext cx="342229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https://huggingface.co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5250" y="2524759"/>
            <a:ext cx="2517830" cy="33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2834" y="1394129"/>
            <a:ext cx="7065732" cy="1707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12" y="1214095"/>
            <a:ext cx="10088376" cy="5566762"/>
          </a:xfrm>
          <a:prstGeom prst="rect">
            <a:avLst/>
          </a:prstGeom>
          <a:ln w="381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8263" y="4315678"/>
            <a:ext cx="11411274" cy="5227912"/>
          </a:xfrm>
          <a:prstGeom prst="rect">
            <a:avLst/>
          </a:prstGeom>
          <a:ln w="38100">
            <a:solidFill>
              <a:schemeClr val="accent5">
                <a:lumOff val="-29866"/>
              </a:schemeClr>
            </a:solidFill>
            <a:miter lim="400000"/>
          </a:ln>
        </p:spPr>
      </p:pic>
      <p:sp>
        <p:nvSpPr>
          <p:cNvPr id="143" name="Motivación: predecir la siguiente palabra de un texto"/>
          <p:cNvSpPr txBox="1"/>
          <p:nvPr/>
        </p:nvSpPr>
        <p:spPr>
          <a:xfrm>
            <a:off x="93116" y="442570"/>
            <a:ext cx="773856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Motivación: predecir la siguiente palabra de un texto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  <p:bldP build="whole" bldLvl="1" animBg="1" rev="0" advAuto="0" spid="14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9650" y="6131559"/>
            <a:ext cx="2517830" cy="337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edes neuronales recurrentes (RNNs)"/>
          <p:cNvSpPr txBox="1"/>
          <p:nvPr/>
        </p:nvSpPr>
        <p:spPr>
          <a:xfrm>
            <a:off x="151384" y="442570"/>
            <a:ext cx="559003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Redes neuronales recurrentes (RNNs)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3017" y="1572552"/>
            <a:ext cx="3068766" cy="381449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Para modelar secuencias, debemos:…"/>
          <p:cNvSpPr txBox="1"/>
          <p:nvPr/>
        </p:nvSpPr>
        <p:spPr>
          <a:xfrm>
            <a:off x="348386" y="2802942"/>
            <a:ext cx="6520536" cy="414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Para modelar secuencias, debemos:</a:t>
            </a:r>
            <a:br/>
          </a:p>
          <a:p>
            <a:pPr lvl="1" marL="1111250" indent="-476250" algn="l" defTabSz="457200">
              <a:buSzPct val="100000"/>
              <a:buAutoNum type="arabicPeriod" startAt="1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Tratar secuencias de </a:t>
            </a: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longitud variable </a:t>
            </a:r>
            <a:br>
              <a:rPr b="1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  <a:p>
            <a:pPr lvl="1" marL="1111250" indent="-476250" algn="l" defTabSz="457200">
              <a:buSzPct val="100000"/>
              <a:buAutoNum type="arabicPeriod" startAt="1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Capturar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dependencias</a:t>
            </a:r>
            <a:r>
              <a:t> temporales </a:t>
            </a:r>
            <a:br/>
          </a:p>
          <a:p>
            <a:pPr lvl="1" marL="1111250" indent="-476250" algn="l" defTabSz="457200">
              <a:buSzPct val="100000"/>
              <a:buAutoNum type="arabicPeriod" startAt="1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Mantener información del 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</a:t>
            </a:r>
            <a:b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t> </a:t>
            </a:r>
          </a:p>
          <a:p>
            <a:pPr lvl="1" marL="1111250" indent="-476250" algn="l" defTabSz="457200">
              <a:buSzPct val="100000"/>
              <a:buAutoNum type="arabicPeriod" startAt="1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4" name="Una RNN básica"/>
          <p:cNvSpPr txBox="1"/>
          <p:nvPr/>
        </p:nvSpPr>
        <p:spPr>
          <a:xfrm>
            <a:off x="261772" y="442570"/>
            <a:ext cx="25752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Una RNN básica 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485" y="9176829"/>
            <a:ext cx="2517830" cy="33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413" y="2587619"/>
            <a:ext cx="3814536" cy="4578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7640" y="4078906"/>
            <a:ext cx="4724401" cy="62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Misma recurrencia a lo largo del tiempo:"/>
          <p:cNvSpPr txBox="1"/>
          <p:nvPr/>
        </p:nvSpPr>
        <p:spPr>
          <a:xfrm>
            <a:off x="4907383" y="2543785"/>
            <a:ext cx="5558638" cy="462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Misma </a:t>
            </a: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recurrencia</a:t>
            </a:r>
            <a:r>
              <a:t> a lo largo del tiempo:</a:t>
            </a:r>
          </a:p>
        </p:txBody>
      </p:sp>
      <p:sp>
        <p:nvSpPr>
          <p:cNvPr id="159" name="La misma función y parámetros se reutilizan a lo largo  del tiempo.…"/>
          <p:cNvSpPr txBox="1"/>
          <p:nvPr/>
        </p:nvSpPr>
        <p:spPr>
          <a:xfrm>
            <a:off x="5039636" y="5563475"/>
            <a:ext cx="7756551" cy="1936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 misma función y 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parámetros se reutilizan</a:t>
            </a:r>
            <a:r>
              <a:t> a lo largo </a:t>
            </a:r>
            <a:br/>
            <a:r>
              <a:t>del tiempo. </a:t>
            </a:r>
          </a:p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marL="342900" indent="-342900" algn="l" defTabSz="457200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El </a:t>
            </a: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número de parámetros no crece con la longitud</a:t>
            </a:r>
            <a:r>
              <a:t> de</a:t>
            </a:r>
            <a:br/>
            <a:r>
              <a:t>la secuencia.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485" y="9176829"/>
            <a:ext cx="2517830" cy="33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413" y="2587619"/>
            <a:ext cx="3814536" cy="4578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h_t_=_tanh_left(.pdf" descr="h_t_=_tanh_left(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3708" y="3112201"/>
            <a:ext cx="7234217" cy="533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" name="Group"/>
          <p:cNvGrpSpPr/>
          <p:nvPr/>
        </p:nvGrpSpPr>
        <p:grpSpPr>
          <a:xfrm>
            <a:off x="5201658" y="5132698"/>
            <a:ext cx="1270001" cy="3422861"/>
            <a:chOff x="0" y="0"/>
            <a:chExt cx="1270000" cy="3422860"/>
          </a:xfrm>
        </p:grpSpPr>
        <p:sp>
          <p:nvSpPr>
            <p:cNvPr id="166" name="Combinar con una MLP para predicción final"/>
            <p:cNvSpPr/>
            <p:nvPr/>
          </p:nvSpPr>
          <p:spPr>
            <a:xfrm>
              <a:off x="0" y="215286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42900" indent="-342900" algn="l" defTabSz="457200"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Combinar con una MLP para predicción final</a:t>
              </a:r>
            </a:p>
          </p:txBody>
        </p:sp>
        <p:sp>
          <p:nvSpPr>
            <p:cNvPr id="167" name="Line"/>
            <p:cNvSpPr/>
            <p:nvPr/>
          </p:nvSpPr>
          <p:spPr>
            <a:xfrm>
              <a:off x="38443" y="0"/>
              <a:ext cx="605214" cy="17039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169" name="hat_y_t_=_mathbf.pdf" descr="hat_y_t_=_mathbf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6500" y="4411117"/>
            <a:ext cx="2735983" cy="53385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Una RNN básica"/>
          <p:cNvSpPr txBox="1"/>
          <p:nvPr/>
        </p:nvSpPr>
        <p:spPr>
          <a:xfrm>
            <a:off x="261772" y="442570"/>
            <a:ext cx="25752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Una RNN básica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4" name="@Stanford CS231…"/>
          <p:cNvSpPr txBox="1"/>
          <p:nvPr/>
        </p:nvSpPr>
        <p:spPr>
          <a:xfrm>
            <a:off x="146456" y="9206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http://cs231n.stanford.edu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675464" y="3929784"/>
            <a:ext cx="3101434" cy="2921186"/>
            <a:chOff x="0" y="0"/>
            <a:chExt cx="3101432" cy="2921184"/>
          </a:xfrm>
        </p:grpSpPr>
        <p:sp>
          <p:nvSpPr>
            <p:cNvPr id="175" name="Rectangle"/>
            <p:cNvSpPr/>
            <p:nvPr/>
          </p:nvSpPr>
          <p:spPr>
            <a:xfrm>
              <a:off x="0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76" name="h_0.pdf" descr="h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3375" y="600775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Square"/>
            <p:cNvSpPr/>
            <p:nvPr/>
          </p:nvSpPr>
          <p:spPr>
            <a:xfrm>
              <a:off x="1198139" y="441050"/>
              <a:ext cx="725851" cy="725851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78" name="f_W.pdf" descr="f_W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58616" y="581786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Rectangle"/>
            <p:cNvSpPr/>
            <p:nvPr/>
          </p:nvSpPr>
          <p:spPr>
            <a:xfrm>
              <a:off x="2388282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80" name="h_1.pdf" descr="h_1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62352" y="606027"/>
              <a:ext cx="3937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Line"/>
            <p:cNvSpPr/>
            <p:nvPr/>
          </p:nvSpPr>
          <p:spPr>
            <a:xfrm>
              <a:off x="723241" y="797686"/>
              <a:ext cx="46480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" name="Line"/>
            <p:cNvSpPr/>
            <p:nvPr/>
          </p:nvSpPr>
          <p:spPr>
            <a:xfrm>
              <a:off x="1913385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1194141" y="1675034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4" name="Line"/>
            <p:cNvSpPr/>
            <p:nvPr/>
          </p:nvSpPr>
          <p:spPr>
            <a:xfrm flipV="1">
              <a:off x="1550716" y="1200296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85" name="x_1.pdf" descr="x_1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51514" y="2187441"/>
              <a:ext cx="419101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6" name="Group"/>
          <p:cNvGrpSpPr/>
          <p:nvPr/>
        </p:nvGrpSpPr>
        <p:grpSpPr>
          <a:xfrm>
            <a:off x="3773192" y="3929784"/>
            <a:ext cx="2399702" cy="2921186"/>
            <a:chOff x="0" y="0"/>
            <a:chExt cx="2399701" cy="2921184"/>
          </a:xfrm>
        </p:grpSpPr>
        <p:sp>
          <p:nvSpPr>
            <p:cNvPr id="187" name="Line"/>
            <p:cNvSpPr/>
            <p:nvPr/>
          </p:nvSpPr>
          <p:spPr>
            <a:xfrm>
              <a:off x="0" y="80397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" name="Square"/>
            <p:cNvSpPr/>
            <p:nvPr/>
          </p:nvSpPr>
          <p:spPr>
            <a:xfrm>
              <a:off x="496408" y="441050"/>
              <a:ext cx="725851" cy="725851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89" name="f_W.pdf" descr="f_W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6885" y="581786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1686551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" name="Line"/>
            <p:cNvSpPr/>
            <p:nvPr/>
          </p:nvSpPr>
          <p:spPr>
            <a:xfrm>
              <a:off x="1211654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" name="Rectangle"/>
            <p:cNvSpPr/>
            <p:nvPr/>
          </p:nvSpPr>
          <p:spPr>
            <a:xfrm>
              <a:off x="492410" y="1675034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848985" y="1200296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94" name="x_2.pdf" descr="x_2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43432" y="2158409"/>
              <a:ext cx="431801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h_2.pdf" descr="h_2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39926" y="600775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7" name="Group"/>
          <p:cNvGrpSpPr/>
          <p:nvPr/>
        </p:nvGrpSpPr>
        <p:grpSpPr>
          <a:xfrm>
            <a:off x="6159183" y="3929784"/>
            <a:ext cx="2857561" cy="2921186"/>
            <a:chOff x="0" y="0"/>
            <a:chExt cx="2857559" cy="2921184"/>
          </a:xfrm>
        </p:grpSpPr>
        <p:sp>
          <p:nvSpPr>
            <p:cNvPr id="197" name="Line"/>
            <p:cNvSpPr/>
            <p:nvPr/>
          </p:nvSpPr>
          <p:spPr>
            <a:xfrm>
              <a:off x="0" y="803975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8" name="Square"/>
            <p:cNvSpPr/>
            <p:nvPr/>
          </p:nvSpPr>
          <p:spPr>
            <a:xfrm>
              <a:off x="496408" y="441050"/>
              <a:ext cx="725851" cy="725851"/>
            </a:xfrm>
            <a:prstGeom prst="rect">
              <a:avLst/>
            </a:prstGeom>
            <a:solidFill>
              <a:srgbClr val="D6D5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99" name="f_W.pdf" descr="f_W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6885" y="581786"/>
              <a:ext cx="584201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Rectangle"/>
            <p:cNvSpPr/>
            <p:nvPr/>
          </p:nvSpPr>
          <p:spPr>
            <a:xfrm>
              <a:off x="1686550" y="0"/>
              <a:ext cx="713152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" name="Line"/>
            <p:cNvSpPr/>
            <p:nvPr/>
          </p:nvSpPr>
          <p:spPr>
            <a:xfrm>
              <a:off x="1211654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2" name="Rectangle"/>
            <p:cNvSpPr/>
            <p:nvPr/>
          </p:nvSpPr>
          <p:spPr>
            <a:xfrm>
              <a:off x="492409" y="1675034"/>
              <a:ext cx="713151" cy="1246151"/>
            </a:xfrm>
            <a:prstGeom prst="rect">
              <a:avLst/>
            </a:prstGeom>
            <a:solidFill>
              <a:srgbClr val="EECDCD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3" name="Line"/>
            <p:cNvSpPr/>
            <p:nvPr/>
          </p:nvSpPr>
          <p:spPr>
            <a:xfrm flipV="1">
              <a:off x="848984" y="1200296"/>
              <a:ext cx="1" cy="464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04" name="h_3.pdf" descr="h_3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839926" y="594486"/>
              <a:ext cx="4064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x_3.pdf" descr="x_3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43433" y="2152059"/>
              <a:ext cx="4318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Line"/>
            <p:cNvSpPr/>
            <p:nvPr/>
          </p:nvSpPr>
          <p:spPr>
            <a:xfrm>
              <a:off x="2392754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9335490" y="3929784"/>
            <a:ext cx="2319852" cy="1607953"/>
            <a:chOff x="0" y="0"/>
            <a:chExt cx="2319851" cy="1607951"/>
          </a:xfrm>
        </p:grpSpPr>
        <p:pic>
          <p:nvPicPr>
            <p:cNvPr id="208" name="ldots.pdf" descr="ldots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742750"/>
              <a:ext cx="813057" cy="109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" name="Rectangle"/>
            <p:cNvSpPr/>
            <p:nvPr/>
          </p:nvSpPr>
          <p:spPr>
            <a:xfrm>
              <a:off x="1606701" y="0"/>
              <a:ext cx="713151" cy="1607952"/>
            </a:xfrm>
            <a:prstGeom prst="rect">
              <a:avLst/>
            </a:prstGeom>
            <a:solidFill>
              <a:srgbClr val="DCE9D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0" name="Line"/>
            <p:cNvSpPr/>
            <p:nvPr/>
          </p:nvSpPr>
          <p:spPr>
            <a:xfrm>
              <a:off x="1131804" y="797686"/>
              <a:ext cx="46480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11" name="h_T.pdf" descr="h_T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43037" y="594486"/>
              <a:ext cx="508001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1" name="Group"/>
          <p:cNvGrpSpPr/>
          <p:nvPr/>
        </p:nvGrpSpPr>
        <p:grpSpPr>
          <a:xfrm>
            <a:off x="1215484" y="2486632"/>
            <a:ext cx="8283996" cy="6465685"/>
            <a:chOff x="0" y="230529"/>
            <a:chExt cx="8283995" cy="6465683"/>
          </a:xfrm>
        </p:grpSpPr>
        <p:sp>
          <p:nvSpPr>
            <p:cNvPr id="213" name="Reutilización de los mismos parámetros para procesar toda la secuencia"/>
            <p:cNvSpPr/>
            <p:nvPr/>
          </p:nvSpPr>
          <p:spPr>
            <a:xfrm>
              <a:off x="417536" y="2305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42900" indent="-342900" algn="l" defTabSz="457200"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Reutilización de los mismos parámetros para procesar toda la secuencia</a:t>
              </a:r>
            </a:p>
          </p:txBody>
        </p:sp>
        <p:grpSp>
          <p:nvGrpSpPr>
            <p:cNvPr id="216" name="Group"/>
            <p:cNvGrpSpPr/>
            <p:nvPr/>
          </p:nvGrpSpPr>
          <p:grpSpPr>
            <a:xfrm>
              <a:off x="1491211" y="5760632"/>
              <a:ext cx="955555" cy="935581"/>
              <a:chOff x="0" y="0"/>
              <a:chExt cx="955554" cy="935580"/>
            </a:xfrm>
          </p:grpSpPr>
          <p:sp>
            <p:nvSpPr>
              <p:cNvPr id="214" name="Group"/>
              <p:cNvSpPr/>
              <p:nvPr/>
            </p:nvSpPr>
            <p:spPr>
              <a:xfrm>
                <a:off x="0" y="0"/>
                <a:ext cx="955555" cy="935581"/>
              </a:xfrm>
              <a:prstGeom prst="rect">
                <a:avLst/>
              </a:prstGeom>
              <a:solidFill>
                <a:srgbClr val="FFED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15" name="emph_textbf_W.pdf" descr="emph_textbf_W.pd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53927" y="245540"/>
                <a:ext cx="647701" cy="444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3" name="Connection Line"/>
            <p:cNvSpPr/>
            <p:nvPr/>
          </p:nvSpPr>
          <p:spPr>
            <a:xfrm>
              <a:off x="-1" y="2940516"/>
              <a:ext cx="1491213" cy="3143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21" h="21600" fill="norm" stroke="1" extrusionOk="0">
                  <a:moveTo>
                    <a:pt x="16721" y="21600"/>
                  </a:moveTo>
                  <a:cubicBezTo>
                    <a:pt x="-1640" y="17656"/>
                    <a:pt x="-4879" y="10456"/>
                    <a:pt x="7003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24" name="Connection Line"/>
            <p:cNvSpPr/>
            <p:nvPr/>
          </p:nvSpPr>
          <p:spPr>
            <a:xfrm>
              <a:off x="1974219" y="2919698"/>
              <a:ext cx="949518" cy="2840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287" y="14933"/>
                    <a:pt x="8487" y="773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25" name="Connection Line"/>
            <p:cNvSpPr/>
            <p:nvPr/>
          </p:nvSpPr>
          <p:spPr>
            <a:xfrm>
              <a:off x="2446886" y="2920900"/>
              <a:ext cx="2989873" cy="2988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641" y="14266"/>
                    <a:pt x="17841" y="7066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26" name="Connection Line"/>
            <p:cNvSpPr/>
            <p:nvPr/>
          </p:nvSpPr>
          <p:spPr>
            <a:xfrm>
              <a:off x="2446941" y="2697677"/>
              <a:ext cx="5837055" cy="355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5" fill="norm" stroke="1" extrusionOk="0">
                  <a:moveTo>
                    <a:pt x="0" y="21111"/>
                  </a:moveTo>
                  <a:cubicBezTo>
                    <a:pt x="12141" y="21600"/>
                    <a:pt x="19341" y="14563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222" name="Una RNN básica"/>
          <p:cNvSpPr txBox="1"/>
          <p:nvPr/>
        </p:nvSpPr>
        <p:spPr>
          <a:xfrm>
            <a:off x="261772" y="442570"/>
            <a:ext cx="25752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Una RNN básica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2"/>
      <p:bldP build="whole" bldLvl="1" animBg="1" rev="0" advAuto="0" spid="212" grpId="3"/>
      <p:bldP build="whole" bldLvl="1" animBg="1" rev="0" advAuto="0" spid="196" grpId="1"/>
      <p:bldP build="whole" bldLvl="1" animBg="1" rev="0" advAuto="0" spid="221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ne"/>
          <p:cNvSpPr/>
          <p:nvPr/>
        </p:nvSpPr>
        <p:spPr>
          <a:xfrm>
            <a:off x="200173" y="1058862"/>
            <a:ext cx="11158041" cy="1"/>
          </a:xfrm>
          <a:prstGeom prst="line">
            <a:avLst/>
          </a:prstGeom>
          <a:ln w="254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0" name="Variedad de estructuras utilizando RNNs"/>
          <p:cNvSpPr txBox="1"/>
          <p:nvPr/>
        </p:nvSpPr>
        <p:spPr>
          <a:xfrm>
            <a:off x="202692" y="442570"/>
            <a:ext cx="59954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</a:defRPr>
            </a:lvl1pPr>
          </a:lstStyle>
          <a:p>
            <a:pPr/>
            <a:r>
              <a:t>Variedad de estructuras utilizando RNNs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134962" y="1625600"/>
            <a:ext cx="2624342" cy="8356601"/>
            <a:chOff x="0" y="230529"/>
            <a:chExt cx="2624341" cy="8356600"/>
          </a:xfrm>
        </p:grpSpPr>
        <p:pic>
          <p:nvPicPr>
            <p:cNvPr id="23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89213"/>
              <a:ext cx="2045349" cy="477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one to one"/>
            <p:cNvSpPr/>
            <p:nvPr/>
          </p:nvSpPr>
          <p:spPr>
            <a:xfrm>
              <a:off x="259607" y="2305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42900" indent="-342900" algn="l" defTabSz="457200"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one to one</a:t>
              </a:r>
            </a:p>
          </p:txBody>
        </p:sp>
        <p:grpSp>
          <p:nvGrpSpPr>
            <p:cNvPr id="235" name="Group"/>
            <p:cNvGrpSpPr/>
            <p:nvPr/>
          </p:nvGrpSpPr>
          <p:grpSpPr>
            <a:xfrm>
              <a:off x="1015776" y="5153810"/>
              <a:ext cx="1608566" cy="3433320"/>
              <a:chOff x="0" y="0"/>
              <a:chExt cx="1608564" cy="3433319"/>
            </a:xfrm>
          </p:grpSpPr>
          <p:sp>
            <p:nvSpPr>
              <p:cNvPr id="233" name="MLP"/>
              <p:cNvSpPr/>
              <p:nvPr/>
            </p:nvSpPr>
            <p:spPr>
              <a:xfrm>
                <a:off x="338564" y="216331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marL="342900" indent="-342900" algn="l" defTabSz="457200">
                  <a:defRPr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/>
                <a:r>
                  <a:t>MLP</a:t>
                </a:r>
              </a:p>
            </p:txBody>
          </p:sp>
          <p:sp>
            <p:nvSpPr>
              <p:cNvPr id="234" name="Line"/>
              <p:cNvSpPr/>
              <p:nvPr/>
            </p:nvSpPr>
            <p:spPr>
              <a:xfrm flipH="1" flipV="1">
                <a:off x="-1" y="0"/>
                <a:ext cx="627262" cy="178231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243" name="Group"/>
          <p:cNvGrpSpPr/>
          <p:nvPr/>
        </p:nvGrpSpPr>
        <p:grpSpPr>
          <a:xfrm>
            <a:off x="2106096" y="1395070"/>
            <a:ext cx="3106711" cy="7748930"/>
            <a:chOff x="0" y="0"/>
            <a:chExt cx="3106709" cy="7748929"/>
          </a:xfrm>
        </p:grpSpPr>
        <p:grpSp>
          <p:nvGrpSpPr>
            <p:cNvPr id="239" name="Group"/>
            <p:cNvGrpSpPr/>
            <p:nvPr/>
          </p:nvGrpSpPr>
          <p:grpSpPr>
            <a:xfrm>
              <a:off x="0" y="-1"/>
              <a:ext cx="3106710" cy="5176172"/>
              <a:chOff x="0" y="0"/>
              <a:chExt cx="3106709" cy="5176170"/>
            </a:xfrm>
          </p:grpSpPr>
          <p:pic>
            <p:nvPicPr>
              <p:cNvPr id="23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391638"/>
                <a:ext cx="3106710" cy="47845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8" name="one to many"/>
              <p:cNvSpPr txBox="1"/>
              <p:nvPr/>
            </p:nvSpPr>
            <p:spPr>
              <a:xfrm>
                <a:off x="770123" y="0"/>
                <a:ext cx="1822390" cy="4507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marL="342900" indent="-342900" algn="l" defTabSz="457200">
                  <a:defRPr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/>
                <a:r>
                  <a:t>one to many</a:t>
                </a:r>
              </a:p>
            </p:txBody>
          </p:sp>
        </p:grpSp>
        <p:grpSp>
          <p:nvGrpSpPr>
            <p:cNvPr id="242" name="Group"/>
            <p:cNvGrpSpPr/>
            <p:nvPr/>
          </p:nvGrpSpPr>
          <p:grpSpPr>
            <a:xfrm>
              <a:off x="577006" y="5173257"/>
              <a:ext cx="1520598" cy="2575673"/>
              <a:chOff x="0" y="0"/>
              <a:chExt cx="1520596" cy="2575672"/>
            </a:xfrm>
          </p:grpSpPr>
          <p:sp>
            <p:nvSpPr>
              <p:cNvPr id="240" name="e.g. Image Captioning…"/>
              <p:cNvSpPr/>
              <p:nvPr/>
            </p:nvSpPr>
            <p:spPr>
              <a:xfrm>
                <a:off x="0" y="1305672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marL="342900" indent="-342900" algn="l" defTabSz="457200">
                  <a:defRPr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t>e.g. </a:t>
                </a: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Image Captioning</a:t>
                </a:r>
                <a:r>
                  <a:t> </a:t>
                </a:r>
              </a:p>
              <a:p>
                <a:pPr marL="342900" indent="-342900" algn="l" defTabSz="457200">
                  <a:defRPr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t>      image -&gt; sequence of words</a:t>
                </a:r>
              </a:p>
            </p:txBody>
          </p:sp>
          <p:sp>
            <p:nvSpPr>
              <p:cNvPr id="241" name="Line"/>
              <p:cNvSpPr/>
              <p:nvPr/>
            </p:nvSpPr>
            <p:spPr>
              <a:xfrm flipH="1" flipV="1">
                <a:off x="1211778" y="0"/>
                <a:ext cx="308819" cy="911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249" name="Group"/>
          <p:cNvGrpSpPr/>
          <p:nvPr/>
        </p:nvGrpSpPr>
        <p:grpSpPr>
          <a:xfrm>
            <a:off x="5296599" y="1663700"/>
            <a:ext cx="3038005" cy="8356601"/>
            <a:chOff x="0" y="230529"/>
            <a:chExt cx="3038003" cy="8356600"/>
          </a:xfrm>
        </p:grpSpPr>
        <p:pic>
          <p:nvPicPr>
            <p:cNvPr id="24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14613"/>
              <a:ext cx="2873168" cy="4770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many to one"/>
            <p:cNvSpPr/>
            <p:nvPr/>
          </p:nvSpPr>
          <p:spPr>
            <a:xfrm>
              <a:off x="569733" y="2305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42900" indent="-342900" algn="l" defTabSz="457200"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many to one</a:t>
              </a:r>
            </a:p>
          </p:txBody>
        </p:sp>
        <p:grpSp>
          <p:nvGrpSpPr>
            <p:cNvPr id="248" name="Group"/>
            <p:cNvGrpSpPr/>
            <p:nvPr/>
          </p:nvGrpSpPr>
          <p:grpSpPr>
            <a:xfrm>
              <a:off x="1429439" y="5153810"/>
              <a:ext cx="1608565" cy="3433320"/>
              <a:chOff x="0" y="0"/>
              <a:chExt cx="1608564" cy="3433319"/>
            </a:xfrm>
          </p:grpSpPr>
          <p:sp>
            <p:nvSpPr>
              <p:cNvPr id="246" name="e.g. Sentiment Classification…"/>
              <p:cNvSpPr/>
              <p:nvPr/>
            </p:nvSpPr>
            <p:spPr>
              <a:xfrm>
                <a:off x="338564" y="216331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marL="342900" indent="-342900" algn="l" defTabSz="457200">
                  <a:defRPr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t>e.g. </a:t>
                </a: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Sentiment Classification</a:t>
                </a:r>
                <a:r>
                  <a:t> </a:t>
                </a:r>
              </a:p>
              <a:p>
                <a:pPr marL="342900" indent="-342900" algn="l" defTabSz="457200">
                  <a:defRPr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t>sequence of words -&gt; sentiment</a:t>
                </a:r>
              </a:p>
            </p:txBody>
          </p:sp>
          <p:sp>
            <p:nvSpPr>
              <p:cNvPr id="247" name="Line"/>
              <p:cNvSpPr/>
              <p:nvPr/>
            </p:nvSpPr>
            <p:spPr>
              <a:xfrm flipH="1" flipV="1">
                <a:off x="-1" y="0"/>
                <a:ext cx="627262" cy="178231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250" name="@Stanford CS231…"/>
          <p:cNvSpPr txBox="1"/>
          <p:nvPr/>
        </p:nvSpPr>
        <p:spPr>
          <a:xfrm>
            <a:off x="146456" y="9206947"/>
            <a:ext cx="2022361" cy="50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b="0"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@Stanford CS231</a:t>
            </a:r>
          </a:p>
          <a:p>
            <a:pPr marL="342900" indent="-342900" algn="l" defTabSz="457200">
              <a:defRPr b="0" sz="13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5" invalidUrl="" action="" tgtFrame="" tooltip="" history="1" highlightClick="0" endSnd="0"/>
              </a:rPr>
              <a:t>http://cs231n.stanford.edu</a:t>
            </a:r>
          </a:p>
        </p:txBody>
      </p:sp>
      <p:grpSp>
        <p:nvGrpSpPr>
          <p:cNvPr id="256" name="Group"/>
          <p:cNvGrpSpPr/>
          <p:nvPr/>
        </p:nvGrpSpPr>
        <p:grpSpPr>
          <a:xfrm>
            <a:off x="8303118" y="1676400"/>
            <a:ext cx="4559937" cy="7418117"/>
            <a:chOff x="0" y="230529"/>
            <a:chExt cx="4559935" cy="7418116"/>
          </a:xfrm>
        </p:grpSpPr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393793"/>
              <a:ext cx="4559936" cy="4740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many to many"/>
            <p:cNvSpPr/>
            <p:nvPr/>
          </p:nvSpPr>
          <p:spPr>
            <a:xfrm>
              <a:off x="1404124" y="2305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42900" indent="-342900" algn="l" defTabSz="457200">
                <a:defRPr b="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many to many</a:t>
              </a:r>
            </a:p>
          </p:txBody>
        </p:sp>
        <p:grpSp>
          <p:nvGrpSpPr>
            <p:cNvPr id="255" name="Group"/>
            <p:cNvGrpSpPr/>
            <p:nvPr/>
          </p:nvGrpSpPr>
          <p:grpSpPr>
            <a:xfrm>
              <a:off x="59042" y="5122457"/>
              <a:ext cx="2491414" cy="2526189"/>
              <a:chOff x="0" y="0"/>
              <a:chExt cx="2491413" cy="2526188"/>
            </a:xfrm>
          </p:grpSpPr>
          <p:sp>
            <p:nvSpPr>
              <p:cNvPr id="253" name="e.g. Machine Translation…"/>
              <p:cNvSpPr/>
              <p:nvPr/>
            </p:nvSpPr>
            <p:spPr>
              <a:xfrm>
                <a:off x="0" y="1256188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marL="342900" indent="-342900" algn="l" defTabSz="457200">
                  <a:defRPr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t>e.g. </a:t>
                </a:r>
                <a:r>
                  <a:rPr b="1">
                    <a:latin typeface="Helvetica Neue"/>
                    <a:ea typeface="Helvetica Neue"/>
                    <a:cs typeface="Helvetica Neue"/>
                    <a:sym typeface="Helvetica Neue"/>
                  </a:rPr>
                  <a:t>Machine Translation</a:t>
                </a:r>
                <a:r>
                  <a:t> </a:t>
                </a:r>
              </a:p>
              <a:p>
                <a:pPr marL="342900" indent="-342900" algn="l" defTabSz="457200">
                  <a:defRPr b="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t>      seq. of words -&gt; seq. of words</a:t>
                </a:r>
              </a:p>
            </p:txBody>
          </p:sp>
          <p:sp>
            <p:nvSpPr>
              <p:cNvPr id="254" name="Line"/>
              <p:cNvSpPr/>
              <p:nvPr/>
            </p:nvSpPr>
            <p:spPr>
              <a:xfrm flipH="1" flipV="1">
                <a:off x="2182595" y="0"/>
                <a:ext cx="308819" cy="9119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"/>
      <p:bldP build="whole" bldLvl="1" animBg="1" rev="0" advAuto="0" spid="256" grpId="4"/>
      <p:bldP build="whole" bldLvl="1" animBg="1" rev="0" advAuto="0" spid="243" grpId="2"/>
      <p:bldP build="whole" bldLvl="1" animBg="1" rev="0" advAuto="0" spid="249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